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Lst>
  <p:sldSz cx="14630400" cy="8229600"/>
  <p:notesSz cx="8229600" cy="14630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p:scale>
          <a:sx n="75" d="100"/>
          <a:sy n="75" d="100"/>
        </p:scale>
        <p:origin x="54" y="-23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28331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1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lide 1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lide 1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hyperlink" Target="https://parking-spot.w3spaces.com" TargetMode="External"/><Relationship Id="rId2" Type="http://schemas.openxmlformats.org/officeDocument/2006/relationships/notesSlide" Target="../notesSlides/notesSlide12.xml"/><Relationship Id="rId1" Type="http://schemas.openxmlformats.org/officeDocument/2006/relationships/slideLayout" Target="../slideLayouts/slideLayout13.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Text 0"/>
          <p:cNvSpPr/>
          <p:nvPr/>
        </p:nvSpPr>
        <p:spPr>
          <a:xfrm>
            <a:off x="793790" y="2290286"/>
            <a:ext cx="7825502" cy="978218"/>
          </a:xfrm>
          <a:prstGeom prst="rect">
            <a:avLst/>
          </a:prstGeom>
          <a:noFill/>
          <a:ln/>
        </p:spPr>
        <p:txBody>
          <a:bodyPr wrap="none" lIns="0" tIns="0" rIns="0" bIns="0" rtlCol="0" anchor="t"/>
          <a:lstStyle/>
          <a:p>
            <a:pPr marL="0" indent="0">
              <a:lnSpc>
                <a:spcPts val="7700"/>
              </a:lnSpc>
              <a:buNone/>
            </a:pPr>
            <a:r>
              <a:rPr lang="en-US" sz="6150" b="1" kern="0" spc="-185" dirty="0">
                <a:solidFill>
                  <a:srgbClr val="000000"/>
                </a:solidFill>
                <a:latin typeface="Inter Bold" pitchFamily="34" charset="0"/>
                <a:ea typeface="Inter Bold" pitchFamily="34" charset="-122"/>
                <a:cs typeface="Inter Bold" pitchFamily="34" charset="-120"/>
              </a:rPr>
              <a:t>Parking Spot</a:t>
            </a:r>
            <a:endParaRPr lang="en-US" sz="6150" dirty="0"/>
          </a:p>
        </p:txBody>
      </p:sp>
      <p:sp>
        <p:nvSpPr>
          <p:cNvPr id="3" name="Text 1"/>
          <p:cNvSpPr/>
          <p:nvPr/>
        </p:nvSpPr>
        <p:spPr>
          <a:xfrm>
            <a:off x="793790" y="3722132"/>
            <a:ext cx="13042821" cy="362903"/>
          </a:xfrm>
          <a:prstGeom prst="rect">
            <a:avLst/>
          </a:prstGeom>
          <a:noFill/>
          <a:ln/>
        </p:spPr>
        <p:txBody>
          <a:bodyPr wrap="none" lIns="0" tIns="0" rIns="0" bIns="0" rtlCol="0" anchor="t"/>
          <a:lstStyle/>
          <a:p>
            <a:pPr marL="0" indent="0">
              <a:lnSpc>
                <a:spcPts val="2850"/>
              </a:lnSpc>
              <a:buNone/>
            </a:pPr>
            <a:r>
              <a:rPr lang="en-US" sz="1750" b="1" kern="0" spc="-36" dirty="0">
                <a:solidFill>
                  <a:srgbClr val="272525"/>
                </a:solidFill>
                <a:latin typeface="Inter" pitchFamily="34" charset="0"/>
                <a:ea typeface="Inter" pitchFamily="34" charset="-122"/>
                <a:cs typeface="Inter" pitchFamily="34" charset="-120"/>
              </a:rPr>
              <a:t>Rizwan Haider</a:t>
            </a:r>
            <a:endParaRPr lang="en-US" sz="1750" dirty="0"/>
          </a:p>
        </p:txBody>
      </p:sp>
      <p:sp>
        <p:nvSpPr>
          <p:cNvPr id="4" name="Text 2"/>
          <p:cNvSpPr/>
          <p:nvPr/>
        </p:nvSpPr>
        <p:spPr>
          <a:xfrm>
            <a:off x="793790" y="4340185"/>
            <a:ext cx="13042821" cy="362903"/>
          </a:xfrm>
          <a:prstGeom prst="rect">
            <a:avLst/>
          </a:prstGeom>
          <a:noFill/>
          <a:ln/>
        </p:spPr>
        <p:txBody>
          <a:bodyPr wrap="none" lIns="0" tIns="0" rIns="0" bIns="0" rtlCol="0" anchor="t"/>
          <a:lstStyle/>
          <a:p>
            <a:pPr marL="0" indent="0">
              <a:lnSpc>
                <a:spcPts val="2850"/>
              </a:lnSpc>
              <a:buNone/>
            </a:pPr>
            <a:r>
              <a:rPr lang="en-US" sz="1750" b="1" kern="0" spc="-36" dirty="0">
                <a:solidFill>
                  <a:srgbClr val="272525"/>
                </a:solidFill>
                <a:latin typeface="Inter" pitchFamily="34" charset="0"/>
                <a:ea typeface="Inter" pitchFamily="34" charset="-122"/>
                <a:cs typeface="Inter" pitchFamily="34" charset="-120"/>
              </a:rPr>
              <a:t>F2023065277</a:t>
            </a:r>
            <a:endParaRPr lang="en-US" sz="1750" dirty="0"/>
          </a:p>
        </p:txBody>
      </p:sp>
      <p:sp>
        <p:nvSpPr>
          <p:cNvPr id="5" name="Text 3"/>
          <p:cNvSpPr/>
          <p:nvPr/>
        </p:nvSpPr>
        <p:spPr>
          <a:xfrm>
            <a:off x="793790" y="4958239"/>
            <a:ext cx="13042821" cy="362903"/>
          </a:xfrm>
          <a:prstGeom prst="rect">
            <a:avLst/>
          </a:prstGeom>
          <a:noFill/>
          <a:ln/>
        </p:spPr>
        <p:txBody>
          <a:bodyPr wrap="none" lIns="0" tIns="0" rIns="0" bIns="0" rtlCol="0" anchor="t"/>
          <a:lstStyle/>
          <a:p>
            <a:pPr marL="0" indent="0">
              <a:lnSpc>
                <a:spcPts val="2850"/>
              </a:lnSpc>
              <a:buNone/>
            </a:pPr>
            <a:r>
              <a:rPr lang="en-US" sz="1750" b="1" kern="0" spc="-36" dirty="0">
                <a:solidFill>
                  <a:srgbClr val="272525"/>
                </a:solidFill>
                <a:latin typeface="Inter" pitchFamily="34" charset="0"/>
                <a:ea typeface="Inter" pitchFamily="34" charset="-122"/>
                <a:cs typeface="Inter" pitchFamily="34" charset="-120"/>
              </a:rPr>
              <a:t>Software Engineering</a:t>
            </a:r>
            <a:endParaRPr lang="en-US" sz="1750" dirty="0"/>
          </a:p>
        </p:txBody>
      </p:sp>
      <p:sp>
        <p:nvSpPr>
          <p:cNvPr id="6" name="Text 4"/>
          <p:cNvSpPr/>
          <p:nvPr/>
        </p:nvSpPr>
        <p:spPr>
          <a:xfrm>
            <a:off x="793790" y="5576292"/>
            <a:ext cx="13042821" cy="362903"/>
          </a:xfrm>
          <a:prstGeom prst="rect">
            <a:avLst/>
          </a:prstGeom>
          <a:noFill/>
          <a:ln/>
        </p:spPr>
        <p:txBody>
          <a:bodyPr wrap="none" lIns="0" tIns="0" rIns="0" bIns="0" rtlCol="0" anchor="t"/>
          <a:lstStyle/>
          <a:p>
            <a:pPr marL="0" indent="0">
              <a:lnSpc>
                <a:spcPts val="2850"/>
              </a:lnSpc>
              <a:buNone/>
            </a:pPr>
            <a:r>
              <a:rPr lang="en-US" sz="1750" b="1" kern="0" spc="-36" dirty="0">
                <a:solidFill>
                  <a:srgbClr val="272525"/>
                </a:solidFill>
                <a:latin typeface="Inter" pitchFamily="34" charset="0"/>
                <a:ea typeface="Inter" pitchFamily="34" charset="-122"/>
                <a:cs typeface="Inter" pitchFamily="34" charset="-120"/>
              </a:rPr>
              <a:t>Submitted to: Dr. Kinza Sardar</a:t>
            </a:r>
            <a:endParaRPr lang="en-US" sz="1750" dirty="0"/>
          </a:p>
        </p:txBody>
      </p:sp>
      <p:sp>
        <p:nvSpPr>
          <p:cNvPr id="7" name="Rectangle 6">
            <a:extLst>
              <a:ext uri="{FF2B5EF4-FFF2-40B4-BE49-F238E27FC236}">
                <a16:creationId xmlns:a16="http://schemas.microsoft.com/office/drawing/2014/main" id="{BDF20497-E77D-4BE0-AD2B-D529B30E9066}"/>
              </a:ext>
            </a:extLst>
          </p:cNvPr>
          <p:cNvSpPr/>
          <p:nvPr/>
        </p:nvSpPr>
        <p:spPr>
          <a:xfrm>
            <a:off x="12549352" y="7630510"/>
            <a:ext cx="2081048" cy="5990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396835" y="311825"/>
            <a:ext cx="2835235" cy="354330"/>
          </a:xfrm>
          <a:prstGeom prst="rect">
            <a:avLst/>
          </a:prstGeom>
          <a:noFill/>
          <a:ln/>
        </p:spPr>
        <p:txBody>
          <a:bodyPr wrap="none" lIns="0" tIns="0" rIns="0" bIns="0" rtlCol="0" anchor="t"/>
          <a:lstStyle/>
          <a:p>
            <a:pPr marL="0" indent="0">
              <a:lnSpc>
                <a:spcPts val="2750"/>
              </a:lnSpc>
              <a:buNone/>
            </a:pPr>
            <a:r>
              <a:rPr lang="en-US" sz="2200" b="1" kern="0" spc="-67" dirty="0">
                <a:solidFill>
                  <a:srgbClr val="000000"/>
                </a:solidFill>
                <a:latin typeface="Inter Bold" pitchFamily="34" charset="0"/>
                <a:ea typeface="Inter Bold" pitchFamily="34" charset="-122"/>
                <a:cs typeface="Inter Bold" pitchFamily="34" charset="-120"/>
              </a:rPr>
              <a:t>Activity Diagram</a:t>
            </a:r>
            <a:endParaRPr lang="en-US" sz="2200" dirty="0"/>
          </a:p>
        </p:txBody>
      </p:sp>
      <p:pic>
        <p:nvPicPr>
          <p:cNvPr id="3" name="Image 0" descr="preencoded.png"/>
          <p:cNvPicPr>
            <a:picLocks noChangeAspect="1"/>
          </p:cNvPicPr>
          <p:nvPr/>
        </p:nvPicPr>
        <p:blipFill>
          <a:blip r:embed="rId3"/>
          <a:stretch>
            <a:fillRect/>
          </a:stretch>
        </p:blipFill>
        <p:spPr>
          <a:xfrm>
            <a:off x="5402937" y="892969"/>
            <a:ext cx="3824526" cy="12233910"/>
          </a:xfrm>
          <a:prstGeom prst="rect">
            <a:avLst/>
          </a:prstGeom>
        </p:spPr>
      </p:pic>
      <p:sp>
        <p:nvSpPr>
          <p:cNvPr id="4" name="Rectangle 3">
            <a:extLst>
              <a:ext uri="{FF2B5EF4-FFF2-40B4-BE49-F238E27FC236}">
                <a16:creationId xmlns:a16="http://schemas.microsoft.com/office/drawing/2014/main" id="{9AC23296-7A5B-47B4-805E-05F84580F1DF}"/>
              </a:ext>
            </a:extLst>
          </p:cNvPr>
          <p:cNvSpPr/>
          <p:nvPr/>
        </p:nvSpPr>
        <p:spPr>
          <a:xfrm>
            <a:off x="12549352" y="7630510"/>
            <a:ext cx="2081048" cy="5990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396835" y="311825"/>
            <a:ext cx="2835235" cy="354330"/>
          </a:xfrm>
          <a:prstGeom prst="rect">
            <a:avLst/>
          </a:prstGeom>
          <a:noFill/>
          <a:ln/>
        </p:spPr>
        <p:txBody>
          <a:bodyPr wrap="none" lIns="0" tIns="0" rIns="0" bIns="0" rtlCol="0" anchor="t"/>
          <a:lstStyle/>
          <a:p>
            <a:pPr marL="0" indent="0">
              <a:lnSpc>
                <a:spcPts val="2750"/>
              </a:lnSpc>
              <a:buNone/>
            </a:pPr>
            <a:r>
              <a:rPr lang="en-US" sz="2200" b="1" kern="0" spc="-67" dirty="0">
                <a:solidFill>
                  <a:srgbClr val="000000"/>
                </a:solidFill>
                <a:latin typeface="Inter Bold" pitchFamily="34" charset="0"/>
                <a:ea typeface="Inter Bold" pitchFamily="34" charset="-122"/>
                <a:cs typeface="Inter Bold" pitchFamily="34" charset="-120"/>
              </a:rPr>
              <a:t>Flowchart</a:t>
            </a:r>
            <a:endParaRPr lang="en-US" sz="2200" dirty="0"/>
          </a:p>
        </p:txBody>
      </p:sp>
      <p:pic>
        <p:nvPicPr>
          <p:cNvPr id="3" name="Image 0" descr="preencoded.png"/>
          <p:cNvPicPr>
            <a:picLocks noChangeAspect="1"/>
          </p:cNvPicPr>
          <p:nvPr/>
        </p:nvPicPr>
        <p:blipFill>
          <a:blip r:embed="rId3"/>
          <a:stretch>
            <a:fillRect/>
          </a:stretch>
        </p:blipFill>
        <p:spPr>
          <a:xfrm>
            <a:off x="5374600" y="892969"/>
            <a:ext cx="3881199" cy="10126028"/>
          </a:xfrm>
          <a:prstGeom prst="rect">
            <a:avLst/>
          </a:prstGeom>
        </p:spPr>
      </p:pic>
      <p:sp>
        <p:nvSpPr>
          <p:cNvPr id="4" name="Rectangle 3">
            <a:extLst>
              <a:ext uri="{FF2B5EF4-FFF2-40B4-BE49-F238E27FC236}">
                <a16:creationId xmlns:a16="http://schemas.microsoft.com/office/drawing/2014/main" id="{B0702D0D-2EB0-4C9F-ABDC-8944357B0834}"/>
              </a:ext>
            </a:extLst>
          </p:cNvPr>
          <p:cNvSpPr/>
          <p:nvPr/>
        </p:nvSpPr>
        <p:spPr>
          <a:xfrm>
            <a:off x="12549352" y="7630510"/>
            <a:ext cx="2081048" cy="5990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Text 0"/>
          <p:cNvSpPr/>
          <p:nvPr/>
        </p:nvSpPr>
        <p:spPr>
          <a:xfrm>
            <a:off x="793790" y="2150388"/>
            <a:ext cx="5670590" cy="708779"/>
          </a:xfrm>
          <a:prstGeom prst="rect">
            <a:avLst/>
          </a:prstGeom>
          <a:noFill/>
          <a:ln/>
        </p:spPr>
        <p:txBody>
          <a:bodyPr wrap="none" lIns="0" tIns="0" rIns="0" bIns="0" rtlCol="0" anchor="t"/>
          <a:lstStyle/>
          <a:p>
            <a:pPr marL="0" indent="0">
              <a:lnSpc>
                <a:spcPts val="5550"/>
              </a:lnSpc>
              <a:buNone/>
            </a:pPr>
            <a:r>
              <a:rPr lang="en-US" sz="4450" b="1" kern="0" spc="-134" dirty="0">
                <a:solidFill>
                  <a:srgbClr val="000000"/>
                </a:solidFill>
                <a:latin typeface="Inter Bold" pitchFamily="34" charset="0"/>
                <a:ea typeface="Inter Bold" pitchFamily="34" charset="-122"/>
                <a:cs typeface="Inter Bold" pitchFamily="34" charset="-120"/>
              </a:rPr>
              <a:t>Prototype</a:t>
            </a:r>
            <a:endParaRPr lang="en-US" sz="4450" dirty="0"/>
          </a:p>
        </p:txBody>
      </p:sp>
      <p:sp>
        <p:nvSpPr>
          <p:cNvPr id="3" name="Text 1"/>
          <p:cNvSpPr/>
          <p:nvPr/>
        </p:nvSpPr>
        <p:spPr>
          <a:xfrm>
            <a:off x="793790" y="3312795"/>
            <a:ext cx="13042821" cy="362903"/>
          </a:xfrm>
          <a:prstGeom prst="rect">
            <a:avLst/>
          </a:prstGeom>
          <a:noFill/>
          <a:ln/>
        </p:spPr>
        <p:txBody>
          <a:bodyPr wrap="none" lIns="0" tIns="0" rIns="0" bIns="0" rtlCol="0" anchor="t"/>
          <a:lstStyle/>
          <a:p>
            <a:pPr marL="0" indent="0">
              <a:lnSpc>
                <a:spcPts val="2850"/>
              </a:lnSpc>
              <a:buNone/>
            </a:pPr>
            <a:r>
              <a:rPr lang="en-US" sz="1750" kern="0" spc="-36" dirty="0">
                <a:solidFill>
                  <a:srgbClr val="272525"/>
                </a:solidFill>
                <a:latin typeface="Inter" pitchFamily="34" charset="0"/>
                <a:ea typeface="Inter" pitchFamily="34" charset="-122"/>
                <a:cs typeface="Inter" pitchFamily="34" charset="-120"/>
              </a:rPr>
              <a:t>parking-spot.w3spaces.com</a:t>
            </a:r>
            <a:endParaRPr lang="en-US" sz="1750" dirty="0"/>
          </a:p>
        </p:txBody>
      </p:sp>
      <p:pic>
        <p:nvPicPr>
          <p:cNvPr id="4" name="Image 0" descr="preencoded.png">
            <a:hlinkClick r:id="rId3"/>
          </p:cNvPr>
          <p:cNvPicPr>
            <a:picLocks noChangeAspect="1"/>
          </p:cNvPicPr>
          <p:nvPr/>
        </p:nvPicPr>
        <p:blipFill>
          <a:blip r:embed="rId4"/>
          <a:stretch>
            <a:fillRect/>
          </a:stretch>
        </p:blipFill>
        <p:spPr>
          <a:xfrm>
            <a:off x="793790" y="3930848"/>
            <a:ext cx="13042821" cy="1530310"/>
          </a:xfrm>
          <a:prstGeom prst="rect">
            <a:avLst/>
          </a:prstGeom>
        </p:spPr>
      </p:pic>
      <p:sp>
        <p:nvSpPr>
          <p:cNvPr id="5" name="Text 2"/>
          <p:cNvSpPr/>
          <p:nvPr/>
        </p:nvSpPr>
        <p:spPr>
          <a:xfrm>
            <a:off x="793790" y="5716310"/>
            <a:ext cx="13042821" cy="362903"/>
          </a:xfrm>
          <a:prstGeom prst="rect">
            <a:avLst/>
          </a:prstGeom>
          <a:noFill/>
          <a:ln/>
        </p:spPr>
        <p:txBody>
          <a:bodyPr wrap="none" lIns="0" tIns="0" rIns="0" bIns="0" rtlCol="0" anchor="t"/>
          <a:lstStyle/>
          <a:p>
            <a:pPr marL="0" indent="0">
              <a:lnSpc>
                <a:spcPts val="2850"/>
              </a:lnSpc>
              <a:buNone/>
            </a:pPr>
            <a:endParaRPr lang="en-US" sz="1750" dirty="0"/>
          </a:p>
        </p:txBody>
      </p:sp>
      <p:sp>
        <p:nvSpPr>
          <p:cNvPr id="6" name="Rectangle 5">
            <a:extLst>
              <a:ext uri="{FF2B5EF4-FFF2-40B4-BE49-F238E27FC236}">
                <a16:creationId xmlns:a16="http://schemas.microsoft.com/office/drawing/2014/main" id="{EB94B16A-8FCF-46F2-BAD1-16671E42BD51}"/>
              </a:ext>
            </a:extLst>
          </p:cNvPr>
          <p:cNvSpPr/>
          <p:nvPr/>
        </p:nvSpPr>
        <p:spPr>
          <a:xfrm>
            <a:off x="12549352" y="7630510"/>
            <a:ext cx="2081048" cy="5990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Text 0"/>
          <p:cNvSpPr/>
          <p:nvPr/>
        </p:nvSpPr>
        <p:spPr>
          <a:xfrm>
            <a:off x="750094" y="589359"/>
            <a:ext cx="5358051" cy="669727"/>
          </a:xfrm>
          <a:prstGeom prst="rect">
            <a:avLst/>
          </a:prstGeom>
          <a:noFill/>
          <a:ln/>
        </p:spPr>
        <p:txBody>
          <a:bodyPr wrap="none" lIns="0" tIns="0" rIns="0" bIns="0" rtlCol="0" anchor="t"/>
          <a:lstStyle/>
          <a:p>
            <a:pPr marL="0" indent="0">
              <a:lnSpc>
                <a:spcPts val="5250"/>
              </a:lnSpc>
              <a:buNone/>
            </a:pPr>
            <a:r>
              <a:rPr lang="en-US" sz="4200" b="1" kern="0" spc="-127" dirty="0">
                <a:solidFill>
                  <a:srgbClr val="000000"/>
                </a:solidFill>
                <a:latin typeface="Inter Bold" pitchFamily="34" charset="0"/>
                <a:ea typeface="Inter Bold" pitchFamily="34" charset="-122"/>
                <a:cs typeface="Inter Bold" pitchFamily="34" charset="-120"/>
              </a:rPr>
              <a:t>Gantt Chart</a:t>
            </a:r>
            <a:endParaRPr lang="en-US" sz="4200" dirty="0"/>
          </a:p>
        </p:txBody>
      </p:sp>
      <p:pic>
        <p:nvPicPr>
          <p:cNvPr id="3" name="Image 0" descr="preencoded.png"/>
          <p:cNvPicPr>
            <a:picLocks noChangeAspect="1"/>
          </p:cNvPicPr>
          <p:nvPr/>
        </p:nvPicPr>
        <p:blipFill>
          <a:blip r:embed="rId3"/>
          <a:stretch>
            <a:fillRect/>
          </a:stretch>
        </p:blipFill>
        <p:spPr>
          <a:xfrm>
            <a:off x="2955012" y="1687711"/>
            <a:ext cx="8720257" cy="5232083"/>
          </a:xfrm>
          <a:prstGeom prst="rect">
            <a:avLst/>
          </a:prstGeom>
        </p:spPr>
      </p:pic>
      <p:sp>
        <p:nvSpPr>
          <p:cNvPr id="4" name="Text 1"/>
          <p:cNvSpPr/>
          <p:nvPr/>
        </p:nvSpPr>
        <p:spPr>
          <a:xfrm>
            <a:off x="750094" y="7241262"/>
            <a:ext cx="3214807" cy="401836"/>
          </a:xfrm>
          <a:prstGeom prst="rect">
            <a:avLst/>
          </a:prstGeom>
          <a:noFill/>
          <a:ln/>
        </p:spPr>
        <p:txBody>
          <a:bodyPr wrap="none" lIns="0" tIns="0" rIns="0" bIns="0" rtlCol="0" anchor="t"/>
          <a:lstStyle/>
          <a:p>
            <a:pPr marL="0" indent="0">
              <a:lnSpc>
                <a:spcPts val="3150"/>
              </a:lnSpc>
              <a:buNone/>
            </a:pPr>
            <a:endParaRPr lang="en-US" sz="2500" dirty="0"/>
          </a:p>
        </p:txBody>
      </p:sp>
      <p:sp>
        <p:nvSpPr>
          <p:cNvPr id="5" name="Rectangle 4">
            <a:extLst>
              <a:ext uri="{FF2B5EF4-FFF2-40B4-BE49-F238E27FC236}">
                <a16:creationId xmlns:a16="http://schemas.microsoft.com/office/drawing/2014/main" id="{3A3DFBBF-7B91-4143-8E40-4F273CDB47FA}"/>
              </a:ext>
            </a:extLst>
          </p:cNvPr>
          <p:cNvSpPr/>
          <p:nvPr/>
        </p:nvSpPr>
        <p:spPr>
          <a:xfrm>
            <a:off x="12549352" y="7630510"/>
            <a:ext cx="2081048" cy="5990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sp>
        <p:nvSpPr>
          <p:cNvPr id="2" name="Text 0"/>
          <p:cNvSpPr/>
          <p:nvPr/>
        </p:nvSpPr>
        <p:spPr>
          <a:xfrm>
            <a:off x="599599" y="473035"/>
            <a:ext cx="4006453" cy="321231"/>
          </a:xfrm>
          <a:prstGeom prst="rect">
            <a:avLst/>
          </a:prstGeom>
          <a:noFill/>
          <a:ln/>
        </p:spPr>
        <p:txBody>
          <a:bodyPr wrap="none" lIns="0" tIns="0" rIns="0" bIns="0" rtlCol="0" anchor="t"/>
          <a:lstStyle/>
          <a:p>
            <a:pPr marL="0" indent="0">
              <a:lnSpc>
                <a:spcPts val="2500"/>
              </a:lnSpc>
              <a:buNone/>
            </a:pPr>
            <a:r>
              <a:rPr lang="en-US" sz="2000" b="1" kern="0" spc="-61" dirty="0">
                <a:solidFill>
                  <a:srgbClr val="000000"/>
                </a:solidFill>
                <a:latin typeface="Inter Bold" pitchFamily="34" charset="0"/>
                <a:ea typeface="Inter Bold" pitchFamily="34" charset="-122"/>
                <a:cs typeface="Inter Bold" pitchFamily="34" charset="-120"/>
              </a:rPr>
              <a:t>WPS (Work Breakdown Structure)</a:t>
            </a:r>
            <a:endParaRPr lang="en-US" sz="2000" dirty="0"/>
          </a:p>
        </p:txBody>
      </p:sp>
      <p:sp>
        <p:nvSpPr>
          <p:cNvPr id="3" name="Text 1"/>
          <p:cNvSpPr/>
          <p:nvPr/>
        </p:nvSpPr>
        <p:spPr>
          <a:xfrm>
            <a:off x="599599" y="1136928"/>
            <a:ext cx="13431203" cy="274082"/>
          </a:xfrm>
          <a:prstGeom prst="rect">
            <a:avLst/>
          </a:prstGeom>
          <a:noFill/>
          <a:ln/>
        </p:spPr>
        <p:txBody>
          <a:bodyPr wrap="none" lIns="0" tIns="0" rIns="0" bIns="0" rtlCol="0" anchor="t"/>
          <a:lstStyle/>
          <a:p>
            <a:pPr marL="342900" indent="-342900" algn="l">
              <a:lnSpc>
                <a:spcPts val="2150"/>
              </a:lnSpc>
              <a:buSzPct val="100000"/>
              <a:buChar char="•"/>
            </a:pPr>
            <a:r>
              <a:rPr lang="en-US" sz="1300" b="1" kern="0" spc="-27" dirty="0">
                <a:solidFill>
                  <a:srgbClr val="272525"/>
                </a:solidFill>
                <a:latin typeface="Inter" pitchFamily="34" charset="0"/>
                <a:ea typeface="Inter" pitchFamily="34" charset="-122"/>
                <a:cs typeface="Inter" pitchFamily="34" charset="-120"/>
              </a:rPr>
              <a:t>Project Initiation:</a:t>
            </a:r>
            <a:endParaRPr lang="en-US" sz="1300" dirty="0"/>
          </a:p>
        </p:txBody>
      </p:sp>
      <p:sp>
        <p:nvSpPr>
          <p:cNvPr id="4" name="Text 2"/>
          <p:cNvSpPr/>
          <p:nvPr/>
        </p:nvSpPr>
        <p:spPr>
          <a:xfrm>
            <a:off x="599599" y="1470898"/>
            <a:ext cx="13431203" cy="274082"/>
          </a:xfrm>
          <a:prstGeom prst="rect">
            <a:avLst/>
          </a:prstGeom>
          <a:noFill/>
          <a:ln/>
        </p:spPr>
        <p:txBody>
          <a:bodyPr wrap="none" lIns="0" tIns="0" rIns="0" bIns="0" rtlCol="0" anchor="t"/>
          <a:lstStyle/>
          <a:p>
            <a:pPr marL="685800" lvl="1" indent="-342900" algn="l">
              <a:lnSpc>
                <a:spcPts val="2150"/>
              </a:lnSpc>
              <a:buSzPct val="100000"/>
              <a:buChar char="•"/>
            </a:pPr>
            <a:r>
              <a:rPr lang="en-US" sz="1300" kern="0" spc="-27" dirty="0">
                <a:solidFill>
                  <a:srgbClr val="272525"/>
                </a:solidFill>
                <a:latin typeface="Inter" pitchFamily="34" charset="0"/>
                <a:ea typeface="Inter" pitchFamily="34" charset="-122"/>
                <a:cs typeface="Inter" pitchFamily="34" charset="-120"/>
              </a:rPr>
              <a:t>Define project goals and requirements</a:t>
            </a:r>
            <a:endParaRPr lang="en-US" sz="1300" dirty="0"/>
          </a:p>
        </p:txBody>
      </p:sp>
      <p:sp>
        <p:nvSpPr>
          <p:cNvPr id="5" name="Text 3"/>
          <p:cNvSpPr/>
          <p:nvPr/>
        </p:nvSpPr>
        <p:spPr>
          <a:xfrm>
            <a:off x="599599" y="1804868"/>
            <a:ext cx="13431203" cy="274082"/>
          </a:xfrm>
          <a:prstGeom prst="rect">
            <a:avLst/>
          </a:prstGeom>
          <a:noFill/>
          <a:ln/>
        </p:spPr>
        <p:txBody>
          <a:bodyPr wrap="none" lIns="0" tIns="0" rIns="0" bIns="0" rtlCol="0" anchor="t"/>
          <a:lstStyle/>
          <a:p>
            <a:pPr marL="685800" lvl="1" indent="-342900" algn="l">
              <a:lnSpc>
                <a:spcPts val="2150"/>
              </a:lnSpc>
              <a:buSzPct val="100000"/>
              <a:buChar char="•"/>
            </a:pPr>
            <a:r>
              <a:rPr lang="en-US" sz="1300" kern="0" spc="-27" dirty="0">
                <a:solidFill>
                  <a:srgbClr val="272525"/>
                </a:solidFill>
                <a:latin typeface="Inter" pitchFamily="34" charset="0"/>
                <a:ea typeface="Inter" pitchFamily="34" charset="-122"/>
                <a:cs typeface="Inter" pitchFamily="34" charset="-120"/>
              </a:rPr>
              <a:t>Assemble project team</a:t>
            </a:r>
            <a:endParaRPr lang="en-US" sz="1300" dirty="0"/>
          </a:p>
        </p:txBody>
      </p:sp>
      <p:sp>
        <p:nvSpPr>
          <p:cNvPr id="6" name="Text 4"/>
          <p:cNvSpPr/>
          <p:nvPr/>
        </p:nvSpPr>
        <p:spPr>
          <a:xfrm>
            <a:off x="599599" y="2138839"/>
            <a:ext cx="13431203" cy="274082"/>
          </a:xfrm>
          <a:prstGeom prst="rect">
            <a:avLst/>
          </a:prstGeom>
          <a:noFill/>
          <a:ln/>
        </p:spPr>
        <p:txBody>
          <a:bodyPr wrap="none" lIns="0" tIns="0" rIns="0" bIns="0" rtlCol="0" anchor="t"/>
          <a:lstStyle/>
          <a:p>
            <a:pPr marL="342900" indent="-342900" algn="l">
              <a:lnSpc>
                <a:spcPts val="2150"/>
              </a:lnSpc>
              <a:buSzPct val="100000"/>
              <a:buChar char="•"/>
            </a:pPr>
            <a:r>
              <a:rPr lang="en-US" sz="1300" b="1" kern="0" spc="-27" dirty="0">
                <a:solidFill>
                  <a:srgbClr val="272525"/>
                </a:solidFill>
                <a:latin typeface="Inter" pitchFamily="34" charset="0"/>
                <a:ea typeface="Inter" pitchFamily="34" charset="-122"/>
                <a:cs typeface="Inter" pitchFamily="34" charset="-120"/>
              </a:rPr>
              <a:t>System Design:</a:t>
            </a:r>
            <a:endParaRPr lang="en-US" sz="1300" dirty="0"/>
          </a:p>
        </p:txBody>
      </p:sp>
      <p:sp>
        <p:nvSpPr>
          <p:cNvPr id="7" name="Text 5"/>
          <p:cNvSpPr/>
          <p:nvPr/>
        </p:nvSpPr>
        <p:spPr>
          <a:xfrm>
            <a:off x="599599" y="2472809"/>
            <a:ext cx="13431203" cy="274082"/>
          </a:xfrm>
          <a:prstGeom prst="rect">
            <a:avLst/>
          </a:prstGeom>
          <a:noFill/>
          <a:ln/>
        </p:spPr>
        <p:txBody>
          <a:bodyPr wrap="none" lIns="0" tIns="0" rIns="0" bIns="0" rtlCol="0" anchor="t"/>
          <a:lstStyle/>
          <a:p>
            <a:pPr marL="685800" lvl="1" indent="-342900" algn="l">
              <a:lnSpc>
                <a:spcPts val="2150"/>
              </a:lnSpc>
              <a:buSzPct val="100000"/>
              <a:buChar char="•"/>
            </a:pPr>
            <a:r>
              <a:rPr lang="en-US" sz="1300" kern="0" spc="-27" dirty="0">
                <a:solidFill>
                  <a:srgbClr val="272525"/>
                </a:solidFill>
                <a:latin typeface="Inter" pitchFamily="34" charset="0"/>
                <a:ea typeface="Inter" pitchFamily="34" charset="-122"/>
                <a:cs typeface="Inter" pitchFamily="34" charset="-120"/>
              </a:rPr>
              <a:t>Create use case, sequence, and class diagrams</a:t>
            </a:r>
            <a:endParaRPr lang="en-US" sz="1300" dirty="0"/>
          </a:p>
        </p:txBody>
      </p:sp>
      <p:sp>
        <p:nvSpPr>
          <p:cNvPr id="8" name="Text 6"/>
          <p:cNvSpPr/>
          <p:nvPr/>
        </p:nvSpPr>
        <p:spPr>
          <a:xfrm>
            <a:off x="599599" y="2806779"/>
            <a:ext cx="13431203" cy="274082"/>
          </a:xfrm>
          <a:prstGeom prst="rect">
            <a:avLst/>
          </a:prstGeom>
          <a:noFill/>
          <a:ln/>
        </p:spPr>
        <p:txBody>
          <a:bodyPr wrap="none" lIns="0" tIns="0" rIns="0" bIns="0" rtlCol="0" anchor="t"/>
          <a:lstStyle/>
          <a:p>
            <a:pPr marL="685800" lvl="1" indent="-342900" algn="l">
              <a:lnSpc>
                <a:spcPts val="2150"/>
              </a:lnSpc>
              <a:buSzPct val="100000"/>
              <a:buChar char="•"/>
            </a:pPr>
            <a:r>
              <a:rPr lang="en-US" sz="1300" kern="0" spc="-27" dirty="0">
                <a:solidFill>
                  <a:srgbClr val="272525"/>
                </a:solidFill>
                <a:latin typeface="Inter" pitchFamily="34" charset="0"/>
                <a:ea typeface="Inter" pitchFamily="34" charset="-122"/>
                <a:cs typeface="Inter" pitchFamily="34" charset="-120"/>
              </a:rPr>
              <a:t>Design system architecture</a:t>
            </a:r>
            <a:endParaRPr lang="en-US" sz="1300" dirty="0"/>
          </a:p>
        </p:txBody>
      </p:sp>
      <p:sp>
        <p:nvSpPr>
          <p:cNvPr id="9" name="Text 7"/>
          <p:cNvSpPr/>
          <p:nvPr/>
        </p:nvSpPr>
        <p:spPr>
          <a:xfrm>
            <a:off x="599599" y="3140750"/>
            <a:ext cx="13431203" cy="274082"/>
          </a:xfrm>
          <a:prstGeom prst="rect">
            <a:avLst/>
          </a:prstGeom>
          <a:noFill/>
          <a:ln/>
        </p:spPr>
        <p:txBody>
          <a:bodyPr wrap="none" lIns="0" tIns="0" rIns="0" bIns="0" rtlCol="0" anchor="t"/>
          <a:lstStyle/>
          <a:p>
            <a:pPr marL="685800" lvl="1" indent="-342900" algn="l">
              <a:lnSpc>
                <a:spcPts val="2150"/>
              </a:lnSpc>
              <a:buSzPct val="100000"/>
              <a:buChar char="•"/>
            </a:pPr>
            <a:r>
              <a:rPr lang="en-US" sz="1300" kern="0" spc="-27" dirty="0">
                <a:solidFill>
                  <a:srgbClr val="272525"/>
                </a:solidFill>
                <a:latin typeface="Inter" pitchFamily="34" charset="0"/>
                <a:ea typeface="Inter" pitchFamily="34" charset="-122"/>
                <a:cs typeface="Inter" pitchFamily="34" charset="-120"/>
              </a:rPr>
              <a:t>Develop database schema</a:t>
            </a:r>
            <a:endParaRPr lang="en-US" sz="1300" dirty="0"/>
          </a:p>
        </p:txBody>
      </p:sp>
      <p:sp>
        <p:nvSpPr>
          <p:cNvPr id="10" name="Text 8"/>
          <p:cNvSpPr/>
          <p:nvPr/>
        </p:nvSpPr>
        <p:spPr>
          <a:xfrm>
            <a:off x="599599" y="3474720"/>
            <a:ext cx="13431203" cy="274082"/>
          </a:xfrm>
          <a:prstGeom prst="rect">
            <a:avLst/>
          </a:prstGeom>
          <a:noFill/>
          <a:ln/>
        </p:spPr>
        <p:txBody>
          <a:bodyPr wrap="none" lIns="0" tIns="0" rIns="0" bIns="0" rtlCol="0" anchor="t"/>
          <a:lstStyle/>
          <a:p>
            <a:pPr marL="342900" indent="-342900" algn="l">
              <a:lnSpc>
                <a:spcPts val="2150"/>
              </a:lnSpc>
              <a:buSzPct val="100000"/>
              <a:buChar char="•"/>
            </a:pPr>
            <a:r>
              <a:rPr lang="en-US" sz="1300" b="1" kern="0" spc="-27" dirty="0">
                <a:solidFill>
                  <a:srgbClr val="272525"/>
                </a:solidFill>
                <a:latin typeface="Inter" pitchFamily="34" charset="0"/>
                <a:ea typeface="Inter" pitchFamily="34" charset="-122"/>
                <a:cs typeface="Inter" pitchFamily="34" charset="-120"/>
              </a:rPr>
              <a:t>Development:</a:t>
            </a:r>
            <a:endParaRPr lang="en-US" sz="1300" dirty="0"/>
          </a:p>
        </p:txBody>
      </p:sp>
      <p:sp>
        <p:nvSpPr>
          <p:cNvPr id="11" name="Text 9"/>
          <p:cNvSpPr/>
          <p:nvPr/>
        </p:nvSpPr>
        <p:spPr>
          <a:xfrm>
            <a:off x="599599" y="3808690"/>
            <a:ext cx="13431203" cy="274082"/>
          </a:xfrm>
          <a:prstGeom prst="rect">
            <a:avLst/>
          </a:prstGeom>
          <a:noFill/>
          <a:ln/>
        </p:spPr>
        <p:txBody>
          <a:bodyPr wrap="none" lIns="0" tIns="0" rIns="0" bIns="0" rtlCol="0" anchor="t"/>
          <a:lstStyle/>
          <a:p>
            <a:pPr marL="685800" lvl="1" indent="-342900" algn="l">
              <a:lnSpc>
                <a:spcPts val="2150"/>
              </a:lnSpc>
              <a:buSzPct val="100000"/>
              <a:buChar char="•"/>
            </a:pPr>
            <a:r>
              <a:rPr lang="en-US" sz="1300" kern="0" spc="-27" dirty="0">
                <a:solidFill>
                  <a:srgbClr val="272525"/>
                </a:solidFill>
                <a:latin typeface="Inter" pitchFamily="34" charset="0"/>
                <a:ea typeface="Inter" pitchFamily="34" charset="-122"/>
                <a:cs typeface="Inter" pitchFamily="34" charset="-120"/>
              </a:rPr>
              <a:t>Develop user and admin functionalities</a:t>
            </a:r>
            <a:endParaRPr lang="en-US" sz="1300" dirty="0"/>
          </a:p>
        </p:txBody>
      </p:sp>
      <p:sp>
        <p:nvSpPr>
          <p:cNvPr id="12" name="Text 10"/>
          <p:cNvSpPr/>
          <p:nvPr/>
        </p:nvSpPr>
        <p:spPr>
          <a:xfrm>
            <a:off x="599599" y="4142661"/>
            <a:ext cx="13431203" cy="274082"/>
          </a:xfrm>
          <a:prstGeom prst="rect">
            <a:avLst/>
          </a:prstGeom>
          <a:noFill/>
          <a:ln/>
        </p:spPr>
        <p:txBody>
          <a:bodyPr wrap="none" lIns="0" tIns="0" rIns="0" bIns="0" rtlCol="0" anchor="t"/>
          <a:lstStyle/>
          <a:p>
            <a:pPr marL="685800" lvl="1" indent="-342900" algn="l">
              <a:lnSpc>
                <a:spcPts val="2150"/>
              </a:lnSpc>
              <a:buSzPct val="100000"/>
              <a:buChar char="•"/>
            </a:pPr>
            <a:r>
              <a:rPr lang="en-US" sz="1300" kern="0" spc="-27" dirty="0">
                <a:solidFill>
                  <a:srgbClr val="272525"/>
                </a:solidFill>
                <a:latin typeface="Inter" pitchFamily="34" charset="0"/>
                <a:ea typeface="Inter" pitchFamily="34" charset="-122"/>
                <a:cs typeface="Inter" pitchFamily="34" charset="-120"/>
              </a:rPr>
              <a:t>Implement payment integration</a:t>
            </a:r>
            <a:endParaRPr lang="en-US" sz="1300" dirty="0"/>
          </a:p>
        </p:txBody>
      </p:sp>
      <p:sp>
        <p:nvSpPr>
          <p:cNvPr id="13" name="Text 11"/>
          <p:cNvSpPr/>
          <p:nvPr/>
        </p:nvSpPr>
        <p:spPr>
          <a:xfrm>
            <a:off x="599599" y="4476631"/>
            <a:ext cx="13431203" cy="274082"/>
          </a:xfrm>
          <a:prstGeom prst="rect">
            <a:avLst/>
          </a:prstGeom>
          <a:noFill/>
          <a:ln/>
        </p:spPr>
        <p:txBody>
          <a:bodyPr wrap="none" lIns="0" tIns="0" rIns="0" bIns="0" rtlCol="0" anchor="t"/>
          <a:lstStyle/>
          <a:p>
            <a:pPr marL="685800" lvl="1" indent="-342900" algn="l">
              <a:lnSpc>
                <a:spcPts val="2150"/>
              </a:lnSpc>
              <a:buSzPct val="100000"/>
              <a:buChar char="•"/>
            </a:pPr>
            <a:r>
              <a:rPr lang="en-US" sz="1300" kern="0" spc="-27" dirty="0">
                <a:solidFill>
                  <a:srgbClr val="272525"/>
                </a:solidFill>
                <a:latin typeface="Inter" pitchFamily="34" charset="0"/>
                <a:ea typeface="Inter" pitchFamily="34" charset="-122"/>
                <a:cs typeface="Inter" pitchFamily="34" charset="-120"/>
              </a:rPr>
              <a:t>Build anti-theft features and location tracking</a:t>
            </a:r>
            <a:endParaRPr lang="en-US" sz="1300" dirty="0"/>
          </a:p>
        </p:txBody>
      </p:sp>
      <p:sp>
        <p:nvSpPr>
          <p:cNvPr id="14" name="Text 12"/>
          <p:cNvSpPr/>
          <p:nvPr/>
        </p:nvSpPr>
        <p:spPr>
          <a:xfrm>
            <a:off x="599599" y="4810601"/>
            <a:ext cx="13431203" cy="274082"/>
          </a:xfrm>
          <a:prstGeom prst="rect">
            <a:avLst/>
          </a:prstGeom>
          <a:noFill/>
          <a:ln/>
        </p:spPr>
        <p:txBody>
          <a:bodyPr wrap="none" lIns="0" tIns="0" rIns="0" bIns="0" rtlCol="0" anchor="t"/>
          <a:lstStyle/>
          <a:p>
            <a:pPr marL="342900" indent="-342900" algn="l">
              <a:lnSpc>
                <a:spcPts val="2150"/>
              </a:lnSpc>
              <a:buSzPct val="100000"/>
              <a:buChar char="•"/>
            </a:pPr>
            <a:r>
              <a:rPr lang="en-US" sz="1300" b="1" kern="0" spc="-27" dirty="0">
                <a:solidFill>
                  <a:srgbClr val="272525"/>
                </a:solidFill>
                <a:latin typeface="Inter" pitchFamily="34" charset="0"/>
                <a:ea typeface="Inter" pitchFamily="34" charset="-122"/>
                <a:cs typeface="Inter" pitchFamily="34" charset="-120"/>
              </a:rPr>
              <a:t>Testing:</a:t>
            </a:r>
            <a:endParaRPr lang="en-US" sz="1300" dirty="0"/>
          </a:p>
        </p:txBody>
      </p:sp>
      <p:sp>
        <p:nvSpPr>
          <p:cNvPr id="15" name="Text 13"/>
          <p:cNvSpPr/>
          <p:nvPr/>
        </p:nvSpPr>
        <p:spPr>
          <a:xfrm>
            <a:off x="599599" y="5144572"/>
            <a:ext cx="13431203" cy="274082"/>
          </a:xfrm>
          <a:prstGeom prst="rect">
            <a:avLst/>
          </a:prstGeom>
          <a:noFill/>
          <a:ln/>
        </p:spPr>
        <p:txBody>
          <a:bodyPr wrap="none" lIns="0" tIns="0" rIns="0" bIns="0" rtlCol="0" anchor="t"/>
          <a:lstStyle/>
          <a:p>
            <a:pPr marL="685800" lvl="1" indent="-342900" algn="l">
              <a:lnSpc>
                <a:spcPts val="2150"/>
              </a:lnSpc>
              <a:buSzPct val="100000"/>
              <a:buChar char="•"/>
            </a:pPr>
            <a:r>
              <a:rPr lang="en-US" sz="1300" kern="0" spc="-27" dirty="0">
                <a:solidFill>
                  <a:srgbClr val="272525"/>
                </a:solidFill>
                <a:latin typeface="Inter" pitchFamily="34" charset="0"/>
                <a:ea typeface="Inter" pitchFamily="34" charset="-122"/>
                <a:cs typeface="Inter" pitchFamily="34" charset="-120"/>
              </a:rPr>
              <a:t>Perform unit testing for individual components</a:t>
            </a:r>
            <a:endParaRPr lang="en-US" sz="1300" dirty="0"/>
          </a:p>
        </p:txBody>
      </p:sp>
      <p:sp>
        <p:nvSpPr>
          <p:cNvPr id="16" name="Text 14"/>
          <p:cNvSpPr/>
          <p:nvPr/>
        </p:nvSpPr>
        <p:spPr>
          <a:xfrm>
            <a:off x="599599" y="5478542"/>
            <a:ext cx="13431203" cy="274082"/>
          </a:xfrm>
          <a:prstGeom prst="rect">
            <a:avLst/>
          </a:prstGeom>
          <a:noFill/>
          <a:ln/>
        </p:spPr>
        <p:txBody>
          <a:bodyPr wrap="none" lIns="0" tIns="0" rIns="0" bIns="0" rtlCol="0" anchor="t"/>
          <a:lstStyle/>
          <a:p>
            <a:pPr marL="685800" lvl="1" indent="-342900" algn="l">
              <a:lnSpc>
                <a:spcPts val="2150"/>
              </a:lnSpc>
              <a:buSzPct val="100000"/>
              <a:buChar char="•"/>
            </a:pPr>
            <a:r>
              <a:rPr lang="en-US" sz="1300" kern="0" spc="-27" dirty="0">
                <a:solidFill>
                  <a:srgbClr val="272525"/>
                </a:solidFill>
                <a:latin typeface="Inter" pitchFamily="34" charset="0"/>
                <a:ea typeface="Inter" pitchFamily="34" charset="-122"/>
                <a:cs typeface="Inter" pitchFamily="34" charset="-120"/>
              </a:rPr>
              <a:t>Conduct integration testing for system interactions</a:t>
            </a:r>
            <a:endParaRPr lang="en-US" sz="1300" dirty="0"/>
          </a:p>
        </p:txBody>
      </p:sp>
      <p:sp>
        <p:nvSpPr>
          <p:cNvPr id="17" name="Text 15"/>
          <p:cNvSpPr/>
          <p:nvPr/>
        </p:nvSpPr>
        <p:spPr>
          <a:xfrm>
            <a:off x="599599" y="5812512"/>
            <a:ext cx="13431203" cy="274082"/>
          </a:xfrm>
          <a:prstGeom prst="rect">
            <a:avLst/>
          </a:prstGeom>
          <a:noFill/>
          <a:ln/>
        </p:spPr>
        <p:txBody>
          <a:bodyPr wrap="none" lIns="0" tIns="0" rIns="0" bIns="0" rtlCol="0" anchor="t"/>
          <a:lstStyle/>
          <a:p>
            <a:pPr marL="342900" indent="-342900" algn="l">
              <a:lnSpc>
                <a:spcPts val="2150"/>
              </a:lnSpc>
              <a:buSzPct val="100000"/>
              <a:buChar char="•"/>
            </a:pPr>
            <a:r>
              <a:rPr lang="en-US" sz="1300" b="1" kern="0" spc="-27" dirty="0">
                <a:solidFill>
                  <a:srgbClr val="272525"/>
                </a:solidFill>
                <a:latin typeface="Inter" pitchFamily="34" charset="0"/>
                <a:ea typeface="Inter" pitchFamily="34" charset="-122"/>
                <a:cs typeface="Inter" pitchFamily="34" charset="-120"/>
              </a:rPr>
              <a:t>Deployment:</a:t>
            </a:r>
            <a:endParaRPr lang="en-US" sz="1300" dirty="0"/>
          </a:p>
        </p:txBody>
      </p:sp>
      <p:sp>
        <p:nvSpPr>
          <p:cNvPr id="18" name="Text 16"/>
          <p:cNvSpPr/>
          <p:nvPr/>
        </p:nvSpPr>
        <p:spPr>
          <a:xfrm>
            <a:off x="599599" y="6146483"/>
            <a:ext cx="13431203" cy="274082"/>
          </a:xfrm>
          <a:prstGeom prst="rect">
            <a:avLst/>
          </a:prstGeom>
          <a:noFill/>
          <a:ln/>
        </p:spPr>
        <p:txBody>
          <a:bodyPr wrap="none" lIns="0" tIns="0" rIns="0" bIns="0" rtlCol="0" anchor="t"/>
          <a:lstStyle/>
          <a:p>
            <a:pPr marL="685800" lvl="1" indent="-342900" algn="l">
              <a:lnSpc>
                <a:spcPts val="2150"/>
              </a:lnSpc>
              <a:buSzPct val="100000"/>
              <a:buChar char="•"/>
            </a:pPr>
            <a:r>
              <a:rPr lang="en-US" sz="1300" kern="0" spc="-27" dirty="0">
                <a:solidFill>
                  <a:srgbClr val="272525"/>
                </a:solidFill>
                <a:latin typeface="Inter" pitchFamily="34" charset="0"/>
                <a:ea typeface="Inter" pitchFamily="34" charset="-122"/>
                <a:cs typeface="Inter" pitchFamily="34" charset="-120"/>
              </a:rPr>
              <a:t>Deploy the application on cloud servers</a:t>
            </a:r>
            <a:endParaRPr lang="en-US" sz="1300" dirty="0"/>
          </a:p>
        </p:txBody>
      </p:sp>
      <p:sp>
        <p:nvSpPr>
          <p:cNvPr id="19" name="Text 17"/>
          <p:cNvSpPr/>
          <p:nvPr/>
        </p:nvSpPr>
        <p:spPr>
          <a:xfrm>
            <a:off x="599599" y="6480453"/>
            <a:ext cx="13431203" cy="274082"/>
          </a:xfrm>
          <a:prstGeom prst="rect">
            <a:avLst/>
          </a:prstGeom>
          <a:noFill/>
          <a:ln/>
        </p:spPr>
        <p:txBody>
          <a:bodyPr wrap="none" lIns="0" tIns="0" rIns="0" bIns="0" rtlCol="0" anchor="t"/>
          <a:lstStyle/>
          <a:p>
            <a:pPr marL="685800" lvl="1" indent="-342900" algn="l">
              <a:lnSpc>
                <a:spcPts val="2150"/>
              </a:lnSpc>
              <a:buSzPct val="100000"/>
              <a:buChar char="•"/>
            </a:pPr>
            <a:r>
              <a:rPr lang="en-US" sz="1300" kern="0" spc="-27" dirty="0">
                <a:solidFill>
                  <a:srgbClr val="272525"/>
                </a:solidFill>
                <a:latin typeface="Inter" pitchFamily="34" charset="0"/>
                <a:ea typeface="Inter" pitchFamily="34" charset="-122"/>
                <a:cs typeface="Inter" pitchFamily="34" charset="-120"/>
              </a:rPr>
              <a:t>Set up the production environment</a:t>
            </a:r>
            <a:endParaRPr lang="en-US" sz="1300" dirty="0"/>
          </a:p>
        </p:txBody>
      </p:sp>
      <p:sp>
        <p:nvSpPr>
          <p:cNvPr id="20" name="Text 18"/>
          <p:cNvSpPr/>
          <p:nvPr/>
        </p:nvSpPr>
        <p:spPr>
          <a:xfrm>
            <a:off x="599599" y="6814423"/>
            <a:ext cx="13431203" cy="274082"/>
          </a:xfrm>
          <a:prstGeom prst="rect">
            <a:avLst/>
          </a:prstGeom>
          <a:noFill/>
          <a:ln/>
        </p:spPr>
        <p:txBody>
          <a:bodyPr wrap="none" lIns="0" tIns="0" rIns="0" bIns="0" rtlCol="0" anchor="t"/>
          <a:lstStyle/>
          <a:p>
            <a:pPr marL="342900" indent="-342900" algn="l">
              <a:lnSpc>
                <a:spcPts val="2150"/>
              </a:lnSpc>
              <a:buSzPct val="100000"/>
              <a:buChar char="•"/>
            </a:pPr>
            <a:r>
              <a:rPr lang="en-US" sz="1300" b="1" kern="0" spc="-27" dirty="0">
                <a:solidFill>
                  <a:srgbClr val="272525"/>
                </a:solidFill>
                <a:latin typeface="Inter" pitchFamily="34" charset="0"/>
                <a:ea typeface="Inter" pitchFamily="34" charset="-122"/>
                <a:cs typeface="Inter" pitchFamily="34" charset="-120"/>
              </a:rPr>
              <a:t>Maintenance:</a:t>
            </a:r>
            <a:endParaRPr lang="en-US" sz="1300" dirty="0"/>
          </a:p>
        </p:txBody>
      </p:sp>
      <p:sp>
        <p:nvSpPr>
          <p:cNvPr id="21" name="Text 19"/>
          <p:cNvSpPr/>
          <p:nvPr/>
        </p:nvSpPr>
        <p:spPr>
          <a:xfrm>
            <a:off x="599599" y="7148393"/>
            <a:ext cx="13431203" cy="274082"/>
          </a:xfrm>
          <a:prstGeom prst="rect">
            <a:avLst/>
          </a:prstGeom>
          <a:noFill/>
          <a:ln/>
        </p:spPr>
        <p:txBody>
          <a:bodyPr wrap="none" lIns="0" tIns="0" rIns="0" bIns="0" rtlCol="0" anchor="t"/>
          <a:lstStyle/>
          <a:p>
            <a:pPr marL="685800" lvl="1" indent="-342900" algn="l">
              <a:lnSpc>
                <a:spcPts val="2150"/>
              </a:lnSpc>
              <a:buSzPct val="100000"/>
              <a:buChar char="•"/>
            </a:pPr>
            <a:r>
              <a:rPr lang="en-US" sz="1300" kern="0" spc="-27" dirty="0">
                <a:solidFill>
                  <a:srgbClr val="272525"/>
                </a:solidFill>
                <a:latin typeface="Inter" pitchFamily="34" charset="0"/>
                <a:ea typeface="Inter" pitchFamily="34" charset="-122"/>
                <a:cs typeface="Inter" pitchFamily="34" charset="-120"/>
              </a:rPr>
              <a:t>Provide ongoing support and bug fixes</a:t>
            </a:r>
            <a:endParaRPr lang="en-US" sz="1300" dirty="0"/>
          </a:p>
        </p:txBody>
      </p:sp>
      <p:sp>
        <p:nvSpPr>
          <p:cNvPr id="22" name="Text 20"/>
          <p:cNvSpPr/>
          <p:nvPr/>
        </p:nvSpPr>
        <p:spPr>
          <a:xfrm>
            <a:off x="599599" y="7482364"/>
            <a:ext cx="13431203" cy="274082"/>
          </a:xfrm>
          <a:prstGeom prst="rect">
            <a:avLst/>
          </a:prstGeom>
          <a:noFill/>
          <a:ln/>
        </p:spPr>
        <p:txBody>
          <a:bodyPr wrap="none" lIns="0" tIns="0" rIns="0" bIns="0" rtlCol="0" anchor="t"/>
          <a:lstStyle/>
          <a:p>
            <a:pPr marL="685800" lvl="1" indent="-342900" algn="l">
              <a:lnSpc>
                <a:spcPts val="2150"/>
              </a:lnSpc>
              <a:buSzPct val="100000"/>
              <a:buChar char="•"/>
            </a:pPr>
            <a:r>
              <a:rPr lang="en-US" sz="1300" kern="0" spc="-27" dirty="0">
                <a:solidFill>
                  <a:srgbClr val="272525"/>
                </a:solidFill>
                <a:latin typeface="Inter" pitchFamily="34" charset="0"/>
                <a:ea typeface="Inter" pitchFamily="34" charset="-122"/>
                <a:cs typeface="Inter" pitchFamily="34" charset="-120"/>
              </a:rPr>
              <a:t>Implement periodic system updates and feature enhancements</a:t>
            </a:r>
            <a:endParaRPr lang="en-US" sz="1300" dirty="0"/>
          </a:p>
        </p:txBody>
      </p:sp>
      <p:sp>
        <p:nvSpPr>
          <p:cNvPr id="23" name="Rectangle 22">
            <a:extLst>
              <a:ext uri="{FF2B5EF4-FFF2-40B4-BE49-F238E27FC236}">
                <a16:creationId xmlns:a16="http://schemas.microsoft.com/office/drawing/2014/main" id="{E45FCB62-B20D-45B6-9BBB-9E7E9FB6DC7C}"/>
              </a:ext>
            </a:extLst>
          </p:cNvPr>
          <p:cNvSpPr/>
          <p:nvPr/>
        </p:nvSpPr>
        <p:spPr>
          <a:xfrm>
            <a:off x="12549352" y="7630510"/>
            <a:ext cx="2081048" cy="5990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sp>
        <p:nvSpPr>
          <p:cNvPr id="2" name="Text 0"/>
          <p:cNvSpPr/>
          <p:nvPr/>
        </p:nvSpPr>
        <p:spPr>
          <a:xfrm>
            <a:off x="793790" y="1883688"/>
            <a:ext cx="3402330" cy="425291"/>
          </a:xfrm>
          <a:prstGeom prst="rect">
            <a:avLst/>
          </a:prstGeom>
          <a:noFill/>
          <a:ln/>
        </p:spPr>
        <p:txBody>
          <a:bodyPr wrap="none" lIns="0" tIns="0" rIns="0" bIns="0" rtlCol="0" anchor="t"/>
          <a:lstStyle/>
          <a:p>
            <a:pPr marL="0" indent="0">
              <a:lnSpc>
                <a:spcPts val="3300"/>
              </a:lnSpc>
              <a:buNone/>
            </a:pPr>
            <a:r>
              <a:rPr lang="en-US" sz="2650" b="1" kern="0" spc="-80" dirty="0">
                <a:solidFill>
                  <a:srgbClr val="000000"/>
                </a:solidFill>
                <a:latin typeface="Inter Bold" pitchFamily="34" charset="0"/>
                <a:ea typeface="Inter Bold" pitchFamily="34" charset="-122"/>
                <a:cs typeface="Inter Bold" pitchFamily="34" charset="-120"/>
              </a:rPr>
              <a:t>Testing</a:t>
            </a:r>
            <a:endParaRPr lang="en-US" sz="2650" dirty="0"/>
          </a:p>
        </p:txBody>
      </p:sp>
      <p:sp>
        <p:nvSpPr>
          <p:cNvPr id="3" name="Text 1"/>
          <p:cNvSpPr/>
          <p:nvPr/>
        </p:nvSpPr>
        <p:spPr>
          <a:xfrm>
            <a:off x="793790" y="2762607"/>
            <a:ext cx="13042821" cy="362903"/>
          </a:xfrm>
          <a:prstGeom prst="rect">
            <a:avLst/>
          </a:prstGeom>
          <a:noFill/>
          <a:ln/>
        </p:spPr>
        <p:txBody>
          <a:bodyPr wrap="none" lIns="0" tIns="0" rIns="0" bIns="0" rtlCol="0" anchor="t"/>
          <a:lstStyle/>
          <a:p>
            <a:pPr marL="342900" indent="-342900" algn="l">
              <a:lnSpc>
                <a:spcPts val="2850"/>
              </a:lnSpc>
              <a:buSzPct val="100000"/>
              <a:buChar char="•"/>
            </a:pPr>
            <a:r>
              <a:rPr lang="en-US" sz="1750" b="1" kern="0" spc="-36" dirty="0">
                <a:solidFill>
                  <a:srgbClr val="272525"/>
                </a:solidFill>
                <a:latin typeface="Inter" pitchFamily="34" charset="0"/>
                <a:ea typeface="Inter" pitchFamily="34" charset="-122"/>
                <a:cs typeface="Inter" pitchFamily="34" charset="-120"/>
              </a:rPr>
              <a:t>Unit Testing:</a:t>
            </a:r>
            <a:r>
              <a:rPr lang="en-US" sz="1750" kern="0" spc="-36" dirty="0">
                <a:solidFill>
                  <a:srgbClr val="272525"/>
                </a:solidFill>
                <a:latin typeface="Inter" pitchFamily="34" charset="0"/>
                <a:ea typeface="Inter" pitchFamily="34" charset="-122"/>
                <a:cs typeface="Inter" pitchFamily="34" charset="-120"/>
              </a:rPr>
              <a:t> Focus on testing individual components like login, parking spot search, reservation, and anti-theft features.</a:t>
            </a:r>
            <a:endParaRPr lang="en-US" sz="1750" dirty="0"/>
          </a:p>
        </p:txBody>
      </p:sp>
      <p:sp>
        <p:nvSpPr>
          <p:cNvPr id="4" name="Text 2"/>
          <p:cNvSpPr/>
          <p:nvPr/>
        </p:nvSpPr>
        <p:spPr>
          <a:xfrm>
            <a:off x="793790" y="3204805"/>
            <a:ext cx="13042821" cy="725805"/>
          </a:xfrm>
          <a:prstGeom prst="rect">
            <a:avLst/>
          </a:prstGeom>
          <a:noFill/>
          <a:ln/>
        </p:spPr>
        <p:txBody>
          <a:bodyPr wrap="square" lIns="0" tIns="0" rIns="0" bIns="0" rtlCol="0" anchor="t"/>
          <a:lstStyle/>
          <a:p>
            <a:pPr marL="342900" indent="-342900" algn="l">
              <a:lnSpc>
                <a:spcPts val="2850"/>
              </a:lnSpc>
              <a:buSzPct val="100000"/>
              <a:buChar char="•"/>
            </a:pPr>
            <a:r>
              <a:rPr lang="en-US" sz="1750" b="1" kern="0" spc="-36" dirty="0">
                <a:solidFill>
                  <a:srgbClr val="272525"/>
                </a:solidFill>
                <a:latin typeface="Inter" pitchFamily="34" charset="0"/>
                <a:ea typeface="Inter" pitchFamily="34" charset="-122"/>
                <a:cs typeface="Inter" pitchFamily="34" charset="-120"/>
              </a:rPr>
              <a:t>Integration Testing:</a:t>
            </a:r>
            <a:r>
              <a:rPr lang="en-US" sz="1750" kern="0" spc="-36" dirty="0">
                <a:solidFill>
                  <a:srgbClr val="272525"/>
                </a:solidFill>
                <a:latin typeface="Inter" pitchFamily="34" charset="0"/>
                <a:ea typeface="Inter" pitchFamily="34" charset="-122"/>
                <a:cs typeface="Inter" pitchFamily="34" charset="-120"/>
              </a:rPr>
              <a:t> Ensure that different modules work together seamlessly, such as the interaction between the reservation system and payment processing.</a:t>
            </a:r>
            <a:endParaRPr lang="en-US" sz="1750" dirty="0"/>
          </a:p>
        </p:txBody>
      </p:sp>
      <p:sp>
        <p:nvSpPr>
          <p:cNvPr id="5" name="Text 3"/>
          <p:cNvSpPr/>
          <p:nvPr/>
        </p:nvSpPr>
        <p:spPr>
          <a:xfrm>
            <a:off x="793790" y="4009906"/>
            <a:ext cx="13042821" cy="725805"/>
          </a:xfrm>
          <a:prstGeom prst="rect">
            <a:avLst/>
          </a:prstGeom>
          <a:noFill/>
          <a:ln/>
        </p:spPr>
        <p:txBody>
          <a:bodyPr wrap="square" lIns="0" tIns="0" rIns="0" bIns="0" rtlCol="0" anchor="t"/>
          <a:lstStyle/>
          <a:p>
            <a:pPr marL="342900" indent="-342900" algn="l">
              <a:lnSpc>
                <a:spcPts val="2850"/>
              </a:lnSpc>
              <a:buSzPct val="100000"/>
              <a:buChar char="•"/>
            </a:pPr>
            <a:r>
              <a:rPr lang="en-US" sz="1750" b="1" kern="0" spc="-36" dirty="0">
                <a:solidFill>
                  <a:srgbClr val="272525"/>
                </a:solidFill>
                <a:latin typeface="Inter" pitchFamily="34" charset="0"/>
                <a:ea typeface="Inter" pitchFamily="34" charset="-122"/>
                <a:cs typeface="Inter" pitchFamily="34" charset="-120"/>
              </a:rPr>
              <a:t>System Testing:</a:t>
            </a:r>
            <a:r>
              <a:rPr lang="en-US" sz="1750" kern="0" spc="-36" dirty="0">
                <a:solidFill>
                  <a:srgbClr val="272525"/>
                </a:solidFill>
                <a:latin typeface="Inter" pitchFamily="34" charset="0"/>
                <a:ea typeface="Inter" pitchFamily="34" charset="-122"/>
                <a:cs typeface="Inter" pitchFamily="34" charset="-120"/>
              </a:rPr>
              <a:t> Verify that the entire system functions as expected, ensuring all features (user login, search, reservation, etc.) work in real-world scenarios.</a:t>
            </a:r>
            <a:endParaRPr lang="en-US" sz="1750" dirty="0"/>
          </a:p>
        </p:txBody>
      </p:sp>
      <p:sp>
        <p:nvSpPr>
          <p:cNvPr id="6" name="Text 4"/>
          <p:cNvSpPr/>
          <p:nvPr/>
        </p:nvSpPr>
        <p:spPr>
          <a:xfrm>
            <a:off x="793790" y="4815007"/>
            <a:ext cx="13042821" cy="725805"/>
          </a:xfrm>
          <a:prstGeom prst="rect">
            <a:avLst/>
          </a:prstGeom>
          <a:noFill/>
          <a:ln/>
        </p:spPr>
        <p:txBody>
          <a:bodyPr wrap="square" lIns="0" tIns="0" rIns="0" bIns="0" rtlCol="0" anchor="t"/>
          <a:lstStyle/>
          <a:p>
            <a:pPr marL="342900" indent="-342900" algn="l">
              <a:lnSpc>
                <a:spcPts val="2850"/>
              </a:lnSpc>
              <a:buSzPct val="100000"/>
              <a:buChar char="•"/>
            </a:pPr>
            <a:r>
              <a:rPr lang="en-US" sz="1750" b="1" kern="0" spc="-36" dirty="0">
                <a:solidFill>
                  <a:srgbClr val="272525"/>
                </a:solidFill>
                <a:latin typeface="Inter" pitchFamily="34" charset="0"/>
                <a:ea typeface="Inter" pitchFamily="34" charset="-122"/>
                <a:cs typeface="Inter" pitchFamily="34" charset="-120"/>
              </a:rPr>
              <a:t>Acceptance Testing:</a:t>
            </a:r>
            <a:r>
              <a:rPr lang="en-US" sz="1750" kern="0" spc="-36" dirty="0">
                <a:solidFill>
                  <a:srgbClr val="272525"/>
                </a:solidFill>
                <a:latin typeface="Inter" pitchFamily="34" charset="0"/>
                <a:ea typeface="Inter" pitchFamily="34" charset="-122"/>
                <a:cs typeface="Inter" pitchFamily="34" charset="-120"/>
              </a:rPr>
              <a:t> Validate that the system meets the user's needs and performs as expected in a production environment.</a:t>
            </a:r>
            <a:endParaRPr lang="en-US" sz="1750" dirty="0"/>
          </a:p>
        </p:txBody>
      </p:sp>
      <p:sp>
        <p:nvSpPr>
          <p:cNvPr id="7" name="Text 5"/>
          <p:cNvSpPr/>
          <p:nvPr/>
        </p:nvSpPr>
        <p:spPr>
          <a:xfrm>
            <a:off x="793790" y="5620107"/>
            <a:ext cx="13042821" cy="725805"/>
          </a:xfrm>
          <a:prstGeom prst="rect">
            <a:avLst/>
          </a:prstGeom>
          <a:noFill/>
          <a:ln/>
        </p:spPr>
        <p:txBody>
          <a:bodyPr wrap="square" lIns="0" tIns="0" rIns="0" bIns="0" rtlCol="0" anchor="t"/>
          <a:lstStyle/>
          <a:p>
            <a:pPr marL="342900" indent="-342900" algn="l">
              <a:lnSpc>
                <a:spcPts val="2850"/>
              </a:lnSpc>
              <a:buSzPct val="100000"/>
              <a:buChar char="•"/>
            </a:pPr>
            <a:r>
              <a:rPr lang="en-US" sz="1750" b="1" kern="0" spc="-36" dirty="0">
                <a:solidFill>
                  <a:srgbClr val="272525"/>
                </a:solidFill>
                <a:latin typeface="Inter" pitchFamily="34" charset="0"/>
                <a:ea typeface="Inter" pitchFamily="34" charset="-122"/>
                <a:cs typeface="Inter" pitchFamily="34" charset="-120"/>
              </a:rPr>
              <a:t>Performance Testing:</a:t>
            </a:r>
            <a:r>
              <a:rPr lang="en-US" sz="1750" kern="0" spc="-36" dirty="0">
                <a:solidFill>
                  <a:srgbClr val="272525"/>
                </a:solidFill>
                <a:latin typeface="Inter" pitchFamily="34" charset="0"/>
                <a:ea typeface="Inter" pitchFamily="34" charset="-122"/>
                <a:cs typeface="Inter" pitchFamily="34" charset="-120"/>
              </a:rPr>
              <a:t> Ensure the system can handle the expected load, with optimal response times even during peak usage.</a:t>
            </a:r>
            <a:endParaRPr lang="en-US" sz="1750" dirty="0"/>
          </a:p>
        </p:txBody>
      </p:sp>
      <p:sp>
        <p:nvSpPr>
          <p:cNvPr id="8" name="Rectangle 7">
            <a:extLst>
              <a:ext uri="{FF2B5EF4-FFF2-40B4-BE49-F238E27FC236}">
                <a16:creationId xmlns:a16="http://schemas.microsoft.com/office/drawing/2014/main" id="{6A563534-41B9-46D5-8012-2E70D572D2C8}"/>
              </a:ext>
            </a:extLst>
          </p:cNvPr>
          <p:cNvSpPr/>
          <p:nvPr/>
        </p:nvSpPr>
        <p:spPr>
          <a:xfrm>
            <a:off x="12549352" y="7630510"/>
            <a:ext cx="2081048" cy="5990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sp>
        <p:nvSpPr>
          <p:cNvPr id="2" name="Text 0"/>
          <p:cNvSpPr/>
          <p:nvPr/>
        </p:nvSpPr>
        <p:spPr>
          <a:xfrm>
            <a:off x="762714" y="599242"/>
            <a:ext cx="5448657" cy="681038"/>
          </a:xfrm>
          <a:prstGeom prst="rect">
            <a:avLst/>
          </a:prstGeom>
          <a:noFill/>
          <a:ln/>
        </p:spPr>
        <p:txBody>
          <a:bodyPr wrap="none" lIns="0" tIns="0" rIns="0" bIns="0" rtlCol="0" anchor="t"/>
          <a:lstStyle/>
          <a:p>
            <a:pPr marL="0" indent="0">
              <a:lnSpc>
                <a:spcPts val="5350"/>
              </a:lnSpc>
              <a:buNone/>
            </a:pPr>
            <a:r>
              <a:rPr lang="en-US" sz="4250" b="1" kern="0" spc="-129" dirty="0">
                <a:solidFill>
                  <a:srgbClr val="000000"/>
                </a:solidFill>
                <a:latin typeface="Inter Bold" pitchFamily="34" charset="0"/>
                <a:ea typeface="Inter Bold" pitchFamily="34" charset="-122"/>
                <a:cs typeface="Inter Bold" pitchFamily="34" charset="-120"/>
              </a:rPr>
              <a:t>SDLC</a:t>
            </a:r>
            <a:endParaRPr lang="en-US" sz="4250" dirty="0"/>
          </a:p>
        </p:txBody>
      </p:sp>
      <p:pic>
        <p:nvPicPr>
          <p:cNvPr id="3" name="Image 0" descr="preencoded.png"/>
          <p:cNvPicPr>
            <a:picLocks noChangeAspect="1"/>
          </p:cNvPicPr>
          <p:nvPr/>
        </p:nvPicPr>
        <p:blipFill>
          <a:blip r:embed="rId3"/>
          <a:stretch>
            <a:fillRect/>
          </a:stretch>
        </p:blipFill>
        <p:spPr>
          <a:xfrm>
            <a:off x="3768090" y="1716167"/>
            <a:ext cx="7094220" cy="5320665"/>
          </a:xfrm>
          <a:prstGeom prst="rect">
            <a:avLst/>
          </a:prstGeom>
        </p:spPr>
      </p:pic>
      <p:sp>
        <p:nvSpPr>
          <p:cNvPr id="4" name="Text 1"/>
          <p:cNvSpPr/>
          <p:nvPr/>
        </p:nvSpPr>
        <p:spPr>
          <a:xfrm>
            <a:off x="762714" y="7281982"/>
            <a:ext cx="13104971" cy="348734"/>
          </a:xfrm>
          <a:prstGeom prst="rect">
            <a:avLst/>
          </a:prstGeom>
          <a:noFill/>
          <a:ln/>
        </p:spPr>
        <p:txBody>
          <a:bodyPr wrap="none" lIns="0" tIns="0" rIns="0" bIns="0" rtlCol="0" anchor="t"/>
          <a:lstStyle/>
          <a:p>
            <a:pPr marL="0" indent="0">
              <a:lnSpc>
                <a:spcPts val="2700"/>
              </a:lnSpc>
              <a:buNone/>
            </a:pPr>
            <a:endParaRPr lang="en-US" sz="1700" dirty="0"/>
          </a:p>
        </p:txBody>
      </p:sp>
      <p:sp>
        <p:nvSpPr>
          <p:cNvPr id="5" name="Rectangle 4">
            <a:extLst>
              <a:ext uri="{FF2B5EF4-FFF2-40B4-BE49-F238E27FC236}">
                <a16:creationId xmlns:a16="http://schemas.microsoft.com/office/drawing/2014/main" id="{F4FDBF31-35BF-4D73-B8A8-0A5421CCADBC}"/>
              </a:ext>
            </a:extLst>
          </p:cNvPr>
          <p:cNvSpPr/>
          <p:nvPr/>
        </p:nvSpPr>
        <p:spPr>
          <a:xfrm>
            <a:off x="12549352" y="7630510"/>
            <a:ext cx="2081048" cy="5990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sp>
        <p:nvSpPr>
          <p:cNvPr id="2" name="Text 0"/>
          <p:cNvSpPr/>
          <p:nvPr/>
        </p:nvSpPr>
        <p:spPr>
          <a:xfrm>
            <a:off x="793790" y="2507337"/>
            <a:ext cx="3402330" cy="425291"/>
          </a:xfrm>
          <a:prstGeom prst="rect">
            <a:avLst/>
          </a:prstGeom>
          <a:noFill/>
          <a:ln/>
        </p:spPr>
        <p:txBody>
          <a:bodyPr wrap="none" lIns="0" tIns="0" rIns="0" bIns="0" rtlCol="0" anchor="t"/>
          <a:lstStyle/>
          <a:p>
            <a:pPr marL="0" indent="0">
              <a:lnSpc>
                <a:spcPts val="3300"/>
              </a:lnSpc>
              <a:buNone/>
            </a:pPr>
            <a:r>
              <a:rPr lang="en-US" sz="2650" b="1" kern="0" spc="-80" dirty="0">
                <a:solidFill>
                  <a:srgbClr val="000000"/>
                </a:solidFill>
                <a:latin typeface="Inter Bold" pitchFamily="34" charset="0"/>
                <a:ea typeface="Inter Bold" pitchFamily="34" charset="-122"/>
                <a:cs typeface="Inter Bold" pitchFamily="34" charset="-120"/>
              </a:rPr>
              <a:t>Conclusion</a:t>
            </a:r>
            <a:endParaRPr lang="en-US" sz="2650" dirty="0"/>
          </a:p>
        </p:txBody>
      </p:sp>
      <p:sp>
        <p:nvSpPr>
          <p:cNvPr id="3" name="Text 1"/>
          <p:cNvSpPr/>
          <p:nvPr/>
        </p:nvSpPr>
        <p:spPr>
          <a:xfrm>
            <a:off x="793790" y="3386257"/>
            <a:ext cx="13042821" cy="1088708"/>
          </a:xfrm>
          <a:prstGeom prst="rect">
            <a:avLst/>
          </a:prstGeom>
          <a:noFill/>
          <a:ln/>
        </p:spPr>
        <p:txBody>
          <a:bodyPr wrap="square" lIns="0" tIns="0" rIns="0" bIns="0" rtlCol="0" anchor="t"/>
          <a:lstStyle/>
          <a:p>
            <a:pPr marL="342900" indent="-342900" algn="l">
              <a:lnSpc>
                <a:spcPts val="2850"/>
              </a:lnSpc>
              <a:buSzPct val="100000"/>
              <a:buChar char="•"/>
            </a:pPr>
            <a:r>
              <a:rPr lang="en-US" sz="1750" kern="0" spc="-36" dirty="0">
                <a:solidFill>
                  <a:srgbClr val="272525"/>
                </a:solidFill>
                <a:latin typeface="Inter" pitchFamily="34" charset="0"/>
                <a:ea typeface="Inter" pitchFamily="34" charset="-122"/>
                <a:cs typeface="Inter" pitchFamily="34" charset="-120"/>
              </a:rPr>
              <a:t>The </a:t>
            </a:r>
            <a:r>
              <a:rPr lang="en-US" sz="1750" b="1" kern="0" spc="-36" dirty="0">
                <a:solidFill>
                  <a:srgbClr val="272525"/>
                </a:solidFill>
                <a:latin typeface="Inter" pitchFamily="34" charset="0"/>
                <a:ea typeface="Inter" pitchFamily="34" charset="-122"/>
                <a:cs typeface="Inter" pitchFamily="34" charset="-120"/>
              </a:rPr>
              <a:t>Parking Spot</a:t>
            </a:r>
            <a:r>
              <a:rPr lang="en-US" sz="1750" kern="0" spc="-36" dirty="0">
                <a:solidFill>
                  <a:srgbClr val="272525"/>
                </a:solidFill>
                <a:latin typeface="Inter" pitchFamily="34" charset="0"/>
                <a:ea typeface="Inter" pitchFamily="34" charset="-122"/>
                <a:cs typeface="Inter" pitchFamily="34" charset="-120"/>
              </a:rPr>
              <a:t> app is designed to solve common parking issues by providing real-time information about available spots, ensuring smoother parking experiences for drivers. The system also focuses on enhancing vehicle security through anti-theft features.</a:t>
            </a:r>
            <a:endParaRPr lang="en-US" sz="1750" dirty="0"/>
          </a:p>
        </p:txBody>
      </p:sp>
      <p:sp>
        <p:nvSpPr>
          <p:cNvPr id="4" name="Text 2"/>
          <p:cNvSpPr/>
          <p:nvPr/>
        </p:nvSpPr>
        <p:spPr>
          <a:xfrm>
            <a:off x="793790" y="4554260"/>
            <a:ext cx="13042821" cy="362903"/>
          </a:xfrm>
          <a:prstGeom prst="rect">
            <a:avLst/>
          </a:prstGeom>
          <a:noFill/>
          <a:ln/>
        </p:spPr>
        <p:txBody>
          <a:bodyPr wrap="none" lIns="0" tIns="0" rIns="0" bIns="0" rtlCol="0" anchor="t"/>
          <a:lstStyle/>
          <a:p>
            <a:pPr marL="342900" indent="-342900" algn="l">
              <a:lnSpc>
                <a:spcPts val="2850"/>
              </a:lnSpc>
              <a:buSzPct val="100000"/>
              <a:buChar char="•"/>
            </a:pPr>
            <a:r>
              <a:rPr lang="en-US" sz="1750" kern="0" spc="-36" dirty="0">
                <a:solidFill>
                  <a:srgbClr val="272525"/>
                </a:solidFill>
                <a:latin typeface="Inter" pitchFamily="34" charset="0"/>
                <a:ea typeface="Inter" pitchFamily="34" charset="-122"/>
                <a:cs typeface="Inter" pitchFamily="34" charset="-120"/>
              </a:rPr>
              <a:t>The project aims to reduce the time spent searching for parking, thus improving the overall efficiency of urban mobility.</a:t>
            </a:r>
            <a:endParaRPr lang="en-US" sz="1750" dirty="0"/>
          </a:p>
        </p:txBody>
      </p:sp>
      <p:sp>
        <p:nvSpPr>
          <p:cNvPr id="5" name="Text 3"/>
          <p:cNvSpPr/>
          <p:nvPr/>
        </p:nvSpPr>
        <p:spPr>
          <a:xfrm>
            <a:off x="793790" y="4996458"/>
            <a:ext cx="13042821" cy="725805"/>
          </a:xfrm>
          <a:prstGeom prst="rect">
            <a:avLst/>
          </a:prstGeom>
          <a:noFill/>
          <a:ln/>
        </p:spPr>
        <p:txBody>
          <a:bodyPr wrap="square" lIns="0" tIns="0" rIns="0" bIns="0" rtlCol="0" anchor="t"/>
          <a:lstStyle/>
          <a:p>
            <a:pPr marL="342900" indent="-342900" algn="l">
              <a:lnSpc>
                <a:spcPts val="2850"/>
              </a:lnSpc>
              <a:buSzPct val="100000"/>
              <a:buChar char="•"/>
            </a:pPr>
            <a:r>
              <a:rPr lang="en-US" sz="1750" kern="0" spc="-36" dirty="0">
                <a:solidFill>
                  <a:srgbClr val="272525"/>
                </a:solidFill>
                <a:latin typeface="Inter" pitchFamily="34" charset="0"/>
                <a:ea typeface="Inter" pitchFamily="34" charset="-122"/>
                <a:cs typeface="Inter" pitchFamily="34" charset="-120"/>
              </a:rPr>
              <a:t>With a solid system design, detailed testing, and comprehensive features for both users and admins, the Parking Spot app has the potential to become a reliable and innovative solution in smart parking assistance.</a:t>
            </a:r>
            <a:endParaRPr lang="en-US" sz="1750" dirty="0"/>
          </a:p>
        </p:txBody>
      </p:sp>
      <p:sp>
        <p:nvSpPr>
          <p:cNvPr id="6" name="Rectangle 5">
            <a:extLst>
              <a:ext uri="{FF2B5EF4-FFF2-40B4-BE49-F238E27FC236}">
                <a16:creationId xmlns:a16="http://schemas.microsoft.com/office/drawing/2014/main" id="{ACF16F48-6225-4C69-B4D1-B66A802374E7}"/>
              </a:ext>
            </a:extLst>
          </p:cNvPr>
          <p:cNvSpPr/>
          <p:nvPr/>
        </p:nvSpPr>
        <p:spPr>
          <a:xfrm>
            <a:off x="12549352" y="7630510"/>
            <a:ext cx="2081048" cy="5990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2467689"/>
            <a:ext cx="3402330" cy="425291"/>
          </a:xfrm>
          <a:prstGeom prst="rect">
            <a:avLst/>
          </a:prstGeom>
          <a:noFill/>
          <a:ln/>
        </p:spPr>
        <p:txBody>
          <a:bodyPr wrap="none" lIns="0" tIns="0" rIns="0" bIns="0" rtlCol="0" anchor="t"/>
          <a:lstStyle/>
          <a:p>
            <a:pPr marL="0" indent="0">
              <a:lnSpc>
                <a:spcPts val="3300"/>
              </a:lnSpc>
              <a:buNone/>
            </a:pPr>
            <a:r>
              <a:rPr lang="en-US" sz="2650" b="1" kern="0" spc="-80" dirty="0">
                <a:solidFill>
                  <a:srgbClr val="000000"/>
                </a:solidFill>
                <a:latin typeface="Inter Bold" pitchFamily="34" charset="0"/>
                <a:ea typeface="Inter Bold" pitchFamily="34" charset="-122"/>
                <a:cs typeface="Inter Bold" pitchFamily="34" charset="-120"/>
              </a:rPr>
              <a:t>Introduction</a:t>
            </a:r>
            <a:endParaRPr lang="en-US" sz="2650" dirty="0"/>
          </a:p>
        </p:txBody>
      </p:sp>
      <p:sp>
        <p:nvSpPr>
          <p:cNvPr id="3" name="Text 1"/>
          <p:cNvSpPr/>
          <p:nvPr/>
        </p:nvSpPr>
        <p:spPr>
          <a:xfrm>
            <a:off x="793790" y="3346609"/>
            <a:ext cx="13042821" cy="362903"/>
          </a:xfrm>
          <a:prstGeom prst="rect">
            <a:avLst/>
          </a:prstGeom>
          <a:noFill/>
          <a:ln/>
        </p:spPr>
        <p:txBody>
          <a:bodyPr wrap="none" lIns="0" tIns="0" rIns="0" bIns="0" rtlCol="0" anchor="t"/>
          <a:lstStyle/>
          <a:p>
            <a:pPr marL="342900" indent="-342900" algn="l">
              <a:lnSpc>
                <a:spcPts val="2850"/>
              </a:lnSpc>
              <a:buSzPct val="100000"/>
              <a:buChar char="•"/>
            </a:pPr>
            <a:r>
              <a:rPr lang="en-US" sz="1750" b="1" kern="0" spc="-36" dirty="0">
                <a:solidFill>
                  <a:srgbClr val="272525"/>
                </a:solidFill>
                <a:latin typeface="Inter" pitchFamily="34" charset="0"/>
                <a:ea typeface="Inter" pitchFamily="34" charset="-122"/>
                <a:cs typeface="Inter" pitchFamily="34" charset="-120"/>
              </a:rPr>
              <a:t>Project Name:</a:t>
            </a:r>
            <a:r>
              <a:rPr lang="en-US" sz="1750" kern="0" spc="-36" dirty="0">
                <a:solidFill>
                  <a:srgbClr val="272525"/>
                </a:solidFill>
                <a:latin typeface="Inter" pitchFamily="34" charset="0"/>
                <a:ea typeface="Inter" pitchFamily="34" charset="-122"/>
                <a:cs typeface="Inter" pitchFamily="34" charset="-120"/>
              </a:rPr>
              <a:t> Parking Spot: A Smart Parking Assistance System</a:t>
            </a:r>
            <a:endParaRPr lang="en-US" sz="1750" dirty="0"/>
          </a:p>
        </p:txBody>
      </p:sp>
      <p:sp>
        <p:nvSpPr>
          <p:cNvPr id="4" name="Text 2"/>
          <p:cNvSpPr/>
          <p:nvPr/>
        </p:nvSpPr>
        <p:spPr>
          <a:xfrm>
            <a:off x="793790" y="3788807"/>
            <a:ext cx="13042821" cy="725805"/>
          </a:xfrm>
          <a:prstGeom prst="rect">
            <a:avLst/>
          </a:prstGeom>
          <a:noFill/>
          <a:ln/>
        </p:spPr>
        <p:txBody>
          <a:bodyPr wrap="square" lIns="0" tIns="0" rIns="0" bIns="0" rtlCol="0" anchor="t"/>
          <a:lstStyle/>
          <a:p>
            <a:pPr marL="342900" indent="-342900" algn="l">
              <a:lnSpc>
                <a:spcPts val="2850"/>
              </a:lnSpc>
              <a:buSzPct val="100000"/>
              <a:buChar char="•"/>
            </a:pPr>
            <a:r>
              <a:rPr lang="en-US" sz="1750" b="1" kern="0" spc="-36" dirty="0">
                <a:solidFill>
                  <a:srgbClr val="272525"/>
                </a:solidFill>
                <a:latin typeface="Inter" pitchFamily="34" charset="0"/>
                <a:ea typeface="Inter" pitchFamily="34" charset="-122"/>
                <a:cs typeface="Inter" pitchFamily="34" charset="-120"/>
              </a:rPr>
              <a:t>Overview:</a:t>
            </a:r>
            <a:r>
              <a:rPr lang="en-US" sz="1750" kern="0" spc="-36" dirty="0">
                <a:solidFill>
                  <a:srgbClr val="272525"/>
                </a:solidFill>
                <a:latin typeface="Inter" pitchFamily="34" charset="0"/>
                <a:ea typeface="Inter" pitchFamily="34" charset="-122"/>
                <a:cs typeface="Inter" pitchFamily="34" charset="-120"/>
              </a:rPr>
              <a:t> This app is designed to help drivers efficiently locate legal parking spots, reserve  place in parking area, locate parked vehicles, and secure vehicles with anti-theft features.</a:t>
            </a:r>
            <a:endParaRPr lang="en-US" sz="1750" dirty="0"/>
          </a:p>
        </p:txBody>
      </p:sp>
      <p:sp>
        <p:nvSpPr>
          <p:cNvPr id="5" name="Text 3"/>
          <p:cNvSpPr/>
          <p:nvPr/>
        </p:nvSpPr>
        <p:spPr>
          <a:xfrm>
            <a:off x="793790" y="4593908"/>
            <a:ext cx="13042821" cy="725805"/>
          </a:xfrm>
          <a:prstGeom prst="rect">
            <a:avLst/>
          </a:prstGeom>
          <a:noFill/>
          <a:ln/>
        </p:spPr>
        <p:txBody>
          <a:bodyPr wrap="square" lIns="0" tIns="0" rIns="0" bIns="0" rtlCol="0" anchor="t"/>
          <a:lstStyle/>
          <a:p>
            <a:pPr marL="342900" indent="-342900" algn="l">
              <a:lnSpc>
                <a:spcPts val="2850"/>
              </a:lnSpc>
              <a:buSzPct val="100000"/>
              <a:buChar char="•"/>
            </a:pPr>
            <a:r>
              <a:rPr lang="en-US" sz="1750" b="1" kern="0" spc="-36" dirty="0">
                <a:solidFill>
                  <a:srgbClr val="272525"/>
                </a:solidFill>
                <a:latin typeface="Inter" pitchFamily="34" charset="0"/>
                <a:ea typeface="Inter" pitchFamily="34" charset="-122"/>
                <a:cs typeface="Inter" pitchFamily="34" charset="-120"/>
              </a:rPr>
              <a:t>Objective:</a:t>
            </a:r>
            <a:r>
              <a:rPr lang="en-US" sz="1750" kern="0" spc="-36" dirty="0">
                <a:solidFill>
                  <a:srgbClr val="272525"/>
                </a:solidFill>
                <a:latin typeface="Inter" pitchFamily="34" charset="0"/>
                <a:ea typeface="Inter" pitchFamily="34" charset="-122"/>
                <a:cs typeface="Inter" pitchFamily="34" charset="-120"/>
              </a:rPr>
              <a:t> To reduce the time spent searching for parking spots, improve convenience for drivers, and enhance vehicle security in urban areas.</a:t>
            </a:r>
            <a:endParaRPr lang="en-US" sz="1750" dirty="0"/>
          </a:p>
        </p:txBody>
      </p:sp>
      <p:sp>
        <p:nvSpPr>
          <p:cNvPr id="6" name="Text 4"/>
          <p:cNvSpPr/>
          <p:nvPr/>
        </p:nvSpPr>
        <p:spPr>
          <a:xfrm>
            <a:off x="793790" y="5399008"/>
            <a:ext cx="13042821" cy="362903"/>
          </a:xfrm>
          <a:prstGeom prst="rect">
            <a:avLst/>
          </a:prstGeom>
          <a:noFill/>
          <a:ln/>
        </p:spPr>
        <p:txBody>
          <a:bodyPr wrap="none" lIns="0" tIns="0" rIns="0" bIns="0" rtlCol="0" anchor="t"/>
          <a:lstStyle/>
          <a:p>
            <a:pPr marL="342900" indent="-342900" algn="l">
              <a:lnSpc>
                <a:spcPts val="2850"/>
              </a:lnSpc>
              <a:buSzPct val="100000"/>
              <a:buChar char="•"/>
            </a:pPr>
            <a:r>
              <a:rPr lang="en-US" sz="1750" b="1" kern="0" spc="-36" dirty="0">
                <a:solidFill>
                  <a:srgbClr val="272525"/>
                </a:solidFill>
                <a:latin typeface="Inter" pitchFamily="34" charset="0"/>
                <a:ea typeface="Inter" pitchFamily="34" charset="-122"/>
                <a:cs typeface="Inter" pitchFamily="34" charset="-120"/>
              </a:rPr>
              <a:t>Target Users:</a:t>
            </a:r>
            <a:r>
              <a:rPr lang="en-US" sz="1750" kern="0" spc="-36" dirty="0">
                <a:solidFill>
                  <a:srgbClr val="272525"/>
                </a:solidFill>
                <a:latin typeface="Inter" pitchFamily="34" charset="0"/>
                <a:ea typeface="Inter" pitchFamily="34" charset="-122"/>
                <a:cs typeface="Inter" pitchFamily="34" charset="-120"/>
              </a:rPr>
              <a:t> Drivers seeking parking, vehicle owners concerned about theft or fines, and parking administrators.</a:t>
            </a:r>
            <a:endParaRPr lang="en-US" sz="1750" dirty="0"/>
          </a:p>
        </p:txBody>
      </p:sp>
      <p:sp>
        <p:nvSpPr>
          <p:cNvPr id="8" name="Rectangle 7">
            <a:extLst>
              <a:ext uri="{FF2B5EF4-FFF2-40B4-BE49-F238E27FC236}">
                <a16:creationId xmlns:a16="http://schemas.microsoft.com/office/drawing/2014/main" id="{D499B303-6963-4C59-8F24-3AC606FB1061}"/>
              </a:ext>
            </a:extLst>
          </p:cNvPr>
          <p:cNvSpPr/>
          <p:nvPr/>
        </p:nvSpPr>
        <p:spPr>
          <a:xfrm>
            <a:off x="12549352" y="7630510"/>
            <a:ext cx="2081048" cy="5990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620197" y="488752"/>
            <a:ext cx="5712262" cy="332303"/>
          </a:xfrm>
          <a:prstGeom prst="rect">
            <a:avLst/>
          </a:prstGeom>
          <a:noFill/>
          <a:ln/>
        </p:spPr>
        <p:txBody>
          <a:bodyPr wrap="none" lIns="0" tIns="0" rIns="0" bIns="0" rtlCol="0" anchor="t"/>
          <a:lstStyle/>
          <a:p>
            <a:pPr marL="0" indent="0">
              <a:lnSpc>
                <a:spcPts val="2600"/>
              </a:lnSpc>
              <a:buNone/>
            </a:pPr>
            <a:r>
              <a:rPr lang="en-US" sz="2050" b="1" kern="0" spc="-63" dirty="0">
                <a:solidFill>
                  <a:srgbClr val="000000"/>
                </a:solidFill>
                <a:latin typeface="Inter Bold" pitchFamily="34" charset="0"/>
                <a:ea typeface="Inter Bold" pitchFamily="34" charset="-122"/>
                <a:cs typeface="Inter Bold" pitchFamily="34" charset="-120"/>
              </a:rPr>
              <a:t>Requirements (Functional and Non-Functional)</a:t>
            </a:r>
            <a:endParaRPr lang="en-US" sz="2050" dirty="0"/>
          </a:p>
        </p:txBody>
      </p:sp>
      <p:sp>
        <p:nvSpPr>
          <p:cNvPr id="3" name="Text 1"/>
          <p:cNvSpPr/>
          <p:nvPr/>
        </p:nvSpPr>
        <p:spPr>
          <a:xfrm>
            <a:off x="620197" y="1175385"/>
            <a:ext cx="13390007" cy="283369"/>
          </a:xfrm>
          <a:prstGeom prst="rect">
            <a:avLst/>
          </a:prstGeom>
          <a:noFill/>
          <a:ln/>
        </p:spPr>
        <p:txBody>
          <a:bodyPr wrap="none" lIns="0" tIns="0" rIns="0" bIns="0" rtlCol="0" anchor="t"/>
          <a:lstStyle/>
          <a:p>
            <a:pPr marL="0" indent="0">
              <a:lnSpc>
                <a:spcPts val="2200"/>
              </a:lnSpc>
              <a:buNone/>
            </a:pPr>
            <a:r>
              <a:rPr lang="en-US" sz="1350" b="1" kern="0" spc="-28" dirty="0">
                <a:solidFill>
                  <a:srgbClr val="272525"/>
                </a:solidFill>
                <a:latin typeface="Inter" pitchFamily="34" charset="0"/>
                <a:ea typeface="Inter" pitchFamily="34" charset="-122"/>
                <a:cs typeface="Inter" pitchFamily="34" charset="-120"/>
              </a:rPr>
              <a:t>Functional Requirements:</a:t>
            </a:r>
            <a:endParaRPr lang="en-US" sz="1350" dirty="0"/>
          </a:p>
        </p:txBody>
      </p:sp>
      <p:sp>
        <p:nvSpPr>
          <p:cNvPr id="4" name="Text 2"/>
          <p:cNvSpPr/>
          <p:nvPr/>
        </p:nvSpPr>
        <p:spPr>
          <a:xfrm>
            <a:off x="620197" y="1658064"/>
            <a:ext cx="13390007" cy="283369"/>
          </a:xfrm>
          <a:prstGeom prst="rect">
            <a:avLst/>
          </a:prstGeom>
          <a:noFill/>
          <a:ln/>
        </p:spPr>
        <p:txBody>
          <a:bodyPr wrap="none" lIns="0" tIns="0" rIns="0" bIns="0" rtlCol="0" anchor="t"/>
          <a:lstStyle/>
          <a:p>
            <a:pPr marL="342900" indent="-342900" algn="l">
              <a:lnSpc>
                <a:spcPts val="2200"/>
              </a:lnSpc>
              <a:buSzPct val="100000"/>
              <a:buChar char="•"/>
            </a:pPr>
            <a:r>
              <a:rPr lang="en-US" sz="1350" b="1" kern="0" spc="-28" dirty="0">
                <a:solidFill>
                  <a:srgbClr val="272525"/>
                </a:solidFill>
                <a:latin typeface="Inter" pitchFamily="34" charset="0"/>
                <a:ea typeface="Inter" pitchFamily="34" charset="-122"/>
                <a:cs typeface="Inter" pitchFamily="34" charset="-120"/>
              </a:rPr>
              <a:t>User:</a:t>
            </a:r>
            <a:endParaRPr lang="en-US" sz="1350" dirty="0"/>
          </a:p>
        </p:txBody>
      </p:sp>
      <p:sp>
        <p:nvSpPr>
          <p:cNvPr id="5" name="Text 3"/>
          <p:cNvSpPr/>
          <p:nvPr/>
        </p:nvSpPr>
        <p:spPr>
          <a:xfrm>
            <a:off x="620197" y="2003346"/>
            <a:ext cx="13390007" cy="283369"/>
          </a:xfrm>
          <a:prstGeom prst="rect">
            <a:avLst/>
          </a:prstGeom>
          <a:noFill/>
          <a:ln/>
        </p:spPr>
        <p:txBody>
          <a:bodyPr wrap="none" lIns="0" tIns="0" rIns="0" bIns="0" rtlCol="0" anchor="t"/>
          <a:lstStyle/>
          <a:p>
            <a:pPr marL="685800" lvl="1" indent="-342900" algn="l">
              <a:lnSpc>
                <a:spcPts val="2200"/>
              </a:lnSpc>
              <a:buSzPct val="100000"/>
              <a:buChar char="•"/>
            </a:pPr>
            <a:r>
              <a:rPr lang="en-US" sz="1350" kern="0" spc="-28" dirty="0">
                <a:solidFill>
                  <a:srgbClr val="272525"/>
                </a:solidFill>
                <a:latin typeface="Inter" pitchFamily="34" charset="0"/>
                <a:ea typeface="Inter" pitchFamily="34" charset="-122"/>
                <a:cs typeface="Inter" pitchFamily="34" charset="-120"/>
              </a:rPr>
              <a:t>Sign Up</a:t>
            </a:r>
            <a:endParaRPr lang="en-US" sz="1350" dirty="0"/>
          </a:p>
        </p:txBody>
      </p:sp>
      <p:sp>
        <p:nvSpPr>
          <p:cNvPr id="6" name="Text 4"/>
          <p:cNvSpPr/>
          <p:nvPr/>
        </p:nvSpPr>
        <p:spPr>
          <a:xfrm>
            <a:off x="620197" y="2348627"/>
            <a:ext cx="13390007" cy="283369"/>
          </a:xfrm>
          <a:prstGeom prst="rect">
            <a:avLst/>
          </a:prstGeom>
          <a:noFill/>
          <a:ln/>
        </p:spPr>
        <p:txBody>
          <a:bodyPr wrap="none" lIns="0" tIns="0" rIns="0" bIns="0" rtlCol="0" anchor="t"/>
          <a:lstStyle/>
          <a:p>
            <a:pPr marL="685800" lvl="1" indent="-342900" algn="l">
              <a:lnSpc>
                <a:spcPts val="2200"/>
              </a:lnSpc>
              <a:buSzPct val="100000"/>
              <a:buChar char="•"/>
            </a:pPr>
            <a:r>
              <a:rPr lang="en-US" sz="1350" kern="0" spc="-28" dirty="0">
                <a:solidFill>
                  <a:srgbClr val="272525"/>
                </a:solidFill>
                <a:latin typeface="Inter" pitchFamily="34" charset="0"/>
                <a:ea typeface="Inter" pitchFamily="34" charset="-122"/>
                <a:cs typeface="Inter" pitchFamily="34" charset="-120"/>
              </a:rPr>
              <a:t>Login</a:t>
            </a:r>
            <a:endParaRPr lang="en-US" sz="1350" dirty="0"/>
          </a:p>
        </p:txBody>
      </p:sp>
      <p:sp>
        <p:nvSpPr>
          <p:cNvPr id="7" name="Text 5"/>
          <p:cNvSpPr/>
          <p:nvPr/>
        </p:nvSpPr>
        <p:spPr>
          <a:xfrm>
            <a:off x="620197" y="2693908"/>
            <a:ext cx="13390007" cy="283369"/>
          </a:xfrm>
          <a:prstGeom prst="rect">
            <a:avLst/>
          </a:prstGeom>
          <a:noFill/>
          <a:ln/>
        </p:spPr>
        <p:txBody>
          <a:bodyPr wrap="none" lIns="0" tIns="0" rIns="0" bIns="0" rtlCol="0" anchor="t"/>
          <a:lstStyle/>
          <a:p>
            <a:pPr marL="685800" lvl="1" indent="-342900" algn="l">
              <a:lnSpc>
                <a:spcPts val="2200"/>
              </a:lnSpc>
              <a:buSzPct val="100000"/>
              <a:buChar char="•"/>
            </a:pPr>
            <a:r>
              <a:rPr lang="en-US" sz="1350" kern="0" spc="-28" dirty="0">
                <a:solidFill>
                  <a:srgbClr val="272525"/>
                </a:solidFill>
                <a:latin typeface="Inter" pitchFamily="34" charset="0"/>
                <a:ea typeface="Inter" pitchFamily="34" charset="-122"/>
                <a:cs typeface="Inter" pitchFamily="34" charset="-120"/>
              </a:rPr>
              <a:t>Search for available parking spots</a:t>
            </a:r>
            <a:endParaRPr lang="en-US" sz="1350" dirty="0"/>
          </a:p>
        </p:txBody>
      </p:sp>
      <p:sp>
        <p:nvSpPr>
          <p:cNvPr id="8" name="Text 6"/>
          <p:cNvSpPr/>
          <p:nvPr/>
        </p:nvSpPr>
        <p:spPr>
          <a:xfrm>
            <a:off x="620197" y="3039189"/>
            <a:ext cx="13390007" cy="283369"/>
          </a:xfrm>
          <a:prstGeom prst="rect">
            <a:avLst/>
          </a:prstGeom>
          <a:noFill/>
          <a:ln/>
        </p:spPr>
        <p:txBody>
          <a:bodyPr wrap="none" lIns="0" tIns="0" rIns="0" bIns="0" rtlCol="0" anchor="t"/>
          <a:lstStyle/>
          <a:p>
            <a:pPr marL="685800" lvl="1" indent="-342900" algn="l">
              <a:lnSpc>
                <a:spcPts val="2200"/>
              </a:lnSpc>
              <a:buSzPct val="100000"/>
              <a:buChar char="•"/>
            </a:pPr>
            <a:r>
              <a:rPr lang="en-US" sz="1350" kern="0" spc="-28" dirty="0">
                <a:solidFill>
                  <a:srgbClr val="272525"/>
                </a:solidFill>
                <a:latin typeface="Inter" pitchFamily="34" charset="0"/>
                <a:ea typeface="Inter" pitchFamily="34" charset="-122"/>
                <a:cs typeface="Inter" pitchFamily="34" charset="-120"/>
              </a:rPr>
              <a:t>Reserve a parking spot in advance</a:t>
            </a:r>
            <a:endParaRPr lang="en-US" sz="1350" dirty="0"/>
          </a:p>
        </p:txBody>
      </p:sp>
      <p:sp>
        <p:nvSpPr>
          <p:cNvPr id="9" name="Text 7"/>
          <p:cNvSpPr/>
          <p:nvPr/>
        </p:nvSpPr>
        <p:spPr>
          <a:xfrm>
            <a:off x="620197" y="3384471"/>
            <a:ext cx="13390007" cy="283369"/>
          </a:xfrm>
          <a:prstGeom prst="rect">
            <a:avLst/>
          </a:prstGeom>
          <a:noFill/>
          <a:ln/>
        </p:spPr>
        <p:txBody>
          <a:bodyPr wrap="none" lIns="0" tIns="0" rIns="0" bIns="0" rtlCol="0" anchor="t"/>
          <a:lstStyle/>
          <a:p>
            <a:pPr marL="685800" lvl="1" indent="-342900" algn="l">
              <a:lnSpc>
                <a:spcPts val="2200"/>
              </a:lnSpc>
              <a:buSzPct val="100000"/>
              <a:buChar char="•"/>
            </a:pPr>
            <a:r>
              <a:rPr lang="en-US" sz="1350" kern="0" spc="-28" dirty="0">
                <a:solidFill>
                  <a:srgbClr val="272525"/>
                </a:solidFill>
                <a:latin typeface="Inter" pitchFamily="34" charset="0"/>
                <a:ea typeface="Inter" pitchFamily="34" charset="-122"/>
                <a:cs typeface="Inter" pitchFamily="34" charset="-120"/>
              </a:rPr>
              <a:t>Track parked vehicle location</a:t>
            </a:r>
            <a:endParaRPr lang="en-US" sz="1350" dirty="0"/>
          </a:p>
        </p:txBody>
      </p:sp>
      <p:sp>
        <p:nvSpPr>
          <p:cNvPr id="10" name="Text 8"/>
          <p:cNvSpPr/>
          <p:nvPr/>
        </p:nvSpPr>
        <p:spPr>
          <a:xfrm>
            <a:off x="620197" y="3729752"/>
            <a:ext cx="13390007" cy="283369"/>
          </a:xfrm>
          <a:prstGeom prst="rect">
            <a:avLst/>
          </a:prstGeom>
          <a:noFill/>
          <a:ln/>
        </p:spPr>
        <p:txBody>
          <a:bodyPr wrap="none" lIns="0" tIns="0" rIns="0" bIns="0" rtlCol="0" anchor="t"/>
          <a:lstStyle/>
          <a:p>
            <a:pPr marL="685800" lvl="1" indent="-342900" algn="l">
              <a:lnSpc>
                <a:spcPts val="2200"/>
              </a:lnSpc>
              <a:buSzPct val="100000"/>
              <a:buChar char="•"/>
            </a:pPr>
            <a:r>
              <a:rPr lang="en-US" sz="1350" kern="0" spc="-28" dirty="0">
                <a:solidFill>
                  <a:srgbClr val="272525"/>
                </a:solidFill>
                <a:latin typeface="Inter" pitchFamily="34" charset="0"/>
                <a:ea typeface="Inter" pitchFamily="34" charset="-122"/>
                <a:cs typeface="Inter" pitchFamily="34" charset="-120"/>
              </a:rPr>
              <a:t>Turn on/off anti-theft mode</a:t>
            </a:r>
            <a:endParaRPr lang="en-US" sz="1350" dirty="0"/>
          </a:p>
        </p:txBody>
      </p:sp>
      <p:sp>
        <p:nvSpPr>
          <p:cNvPr id="11" name="Text 9"/>
          <p:cNvSpPr/>
          <p:nvPr/>
        </p:nvSpPr>
        <p:spPr>
          <a:xfrm>
            <a:off x="620197" y="4075033"/>
            <a:ext cx="13390007" cy="283369"/>
          </a:xfrm>
          <a:prstGeom prst="rect">
            <a:avLst/>
          </a:prstGeom>
          <a:noFill/>
          <a:ln/>
        </p:spPr>
        <p:txBody>
          <a:bodyPr wrap="none" lIns="0" tIns="0" rIns="0" bIns="0" rtlCol="0" anchor="t"/>
          <a:lstStyle/>
          <a:p>
            <a:pPr marL="342900" indent="-342900" algn="l">
              <a:lnSpc>
                <a:spcPts val="2200"/>
              </a:lnSpc>
              <a:buSzPct val="100000"/>
              <a:buChar char="•"/>
            </a:pPr>
            <a:r>
              <a:rPr lang="en-US" sz="1350" b="1" kern="0" spc="-28" dirty="0">
                <a:solidFill>
                  <a:srgbClr val="272525"/>
                </a:solidFill>
                <a:latin typeface="Inter" pitchFamily="34" charset="0"/>
                <a:ea typeface="Inter" pitchFamily="34" charset="-122"/>
                <a:cs typeface="Inter" pitchFamily="34" charset="-120"/>
              </a:rPr>
              <a:t>Admin:</a:t>
            </a:r>
            <a:endParaRPr lang="en-US" sz="1350" dirty="0"/>
          </a:p>
        </p:txBody>
      </p:sp>
      <p:sp>
        <p:nvSpPr>
          <p:cNvPr id="12" name="Text 10"/>
          <p:cNvSpPr/>
          <p:nvPr/>
        </p:nvSpPr>
        <p:spPr>
          <a:xfrm>
            <a:off x="620197" y="4420314"/>
            <a:ext cx="13390007" cy="283369"/>
          </a:xfrm>
          <a:prstGeom prst="rect">
            <a:avLst/>
          </a:prstGeom>
          <a:noFill/>
          <a:ln/>
        </p:spPr>
        <p:txBody>
          <a:bodyPr wrap="none" lIns="0" tIns="0" rIns="0" bIns="0" rtlCol="0" anchor="t"/>
          <a:lstStyle/>
          <a:p>
            <a:pPr marL="685800" lvl="1" indent="-342900" algn="l">
              <a:lnSpc>
                <a:spcPts val="2200"/>
              </a:lnSpc>
              <a:buSzPct val="100000"/>
              <a:buChar char="•"/>
            </a:pPr>
            <a:r>
              <a:rPr lang="en-US" sz="1350" kern="0" spc="-28" dirty="0">
                <a:solidFill>
                  <a:srgbClr val="272525"/>
                </a:solidFill>
                <a:latin typeface="Inter" pitchFamily="34" charset="0"/>
                <a:ea typeface="Inter" pitchFamily="34" charset="-122"/>
                <a:cs typeface="Inter" pitchFamily="34" charset="-120"/>
              </a:rPr>
              <a:t>Separate admin login</a:t>
            </a:r>
            <a:endParaRPr lang="en-US" sz="1350" dirty="0"/>
          </a:p>
        </p:txBody>
      </p:sp>
      <p:sp>
        <p:nvSpPr>
          <p:cNvPr id="13" name="Text 11"/>
          <p:cNvSpPr/>
          <p:nvPr/>
        </p:nvSpPr>
        <p:spPr>
          <a:xfrm>
            <a:off x="620197" y="4765596"/>
            <a:ext cx="13390007" cy="283369"/>
          </a:xfrm>
          <a:prstGeom prst="rect">
            <a:avLst/>
          </a:prstGeom>
          <a:noFill/>
          <a:ln/>
        </p:spPr>
        <p:txBody>
          <a:bodyPr wrap="none" lIns="0" tIns="0" rIns="0" bIns="0" rtlCol="0" anchor="t"/>
          <a:lstStyle/>
          <a:p>
            <a:pPr marL="685800" lvl="1" indent="-342900" algn="l">
              <a:lnSpc>
                <a:spcPts val="2200"/>
              </a:lnSpc>
              <a:buSzPct val="100000"/>
              <a:buChar char="•"/>
            </a:pPr>
            <a:r>
              <a:rPr lang="en-US" sz="1350" kern="0" spc="-28" dirty="0">
                <a:solidFill>
                  <a:srgbClr val="272525"/>
                </a:solidFill>
                <a:latin typeface="Inter" pitchFamily="34" charset="0"/>
                <a:ea typeface="Inter" pitchFamily="34" charset="-122"/>
                <a:cs typeface="Inter" pitchFamily="34" charset="-120"/>
              </a:rPr>
              <a:t>View all users and parking spot data</a:t>
            </a:r>
            <a:endParaRPr lang="en-US" sz="1350" dirty="0"/>
          </a:p>
        </p:txBody>
      </p:sp>
      <p:sp>
        <p:nvSpPr>
          <p:cNvPr id="14" name="Text 12"/>
          <p:cNvSpPr/>
          <p:nvPr/>
        </p:nvSpPr>
        <p:spPr>
          <a:xfrm>
            <a:off x="620197" y="5110877"/>
            <a:ext cx="13390007" cy="283369"/>
          </a:xfrm>
          <a:prstGeom prst="rect">
            <a:avLst/>
          </a:prstGeom>
          <a:noFill/>
          <a:ln/>
        </p:spPr>
        <p:txBody>
          <a:bodyPr wrap="none" lIns="0" tIns="0" rIns="0" bIns="0" rtlCol="0" anchor="t"/>
          <a:lstStyle/>
          <a:p>
            <a:pPr marL="685800" lvl="1" indent="-342900" algn="l">
              <a:lnSpc>
                <a:spcPts val="2200"/>
              </a:lnSpc>
              <a:buSzPct val="100000"/>
              <a:buChar char="•"/>
            </a:pPr>
            <a:r>
              <a:rPr lang="en-US" sz="1350" kern="0" spc="-28" dirty="0">
                <a:solidFill>
                  <a:srgbClr val="272525"/>
                </a:solidFill>
                <a:latin typeface="Inter" pitchFamily="34" charset="0"/>
                <a:ea typeface="Inter" pitchFamily="34" charset="-122"/>
                <a:cs typeface="Inter" pitchFamily="34" charset="-120"/>
              </a:rPr>
              <a:t>Manage Parking Spot</a:t>
            </a:r>
            <a:endParaRPr lang="en-US" sz="1350" dirty="0"/>
          </a:p>
        </p:txBody>
      </p:sp>
      <p:sp>
        <p:nvSpPr>
          <p:cNvPr id="15" name="Text 13"/>
          <p:cNvSpPr/>
          <p:nvPr/>
        </p:nvSpPr>
        <p:spPr>
          <a:xfrm>
            <a:off x="620197" y="5456158"/>
            <a:ext cx="13390007" cy="283369"/>
          </a:xfrm>
          <a:prstGeom prst="rect">
            <a:avLst/>
          </a:prstGeom>
          <a:noFill/>
          <a:ln/>
        </p:spPr>
        <p:txBody>
          <a:bodyPr wrap="none" lIns="0" tIns="0" rIns="0" bIns="0" rtlCol="0" anchor="t"/>
          <a:lstStyle/>
          <a:p>
            <a:pPr marL="685800" lvl="1" indent="-342900" algn="l">
              <a:lnSpc>
                <a:spcPts val="2200"/>
              </a:lnSpc>
              <a:buSzPct val="100000"/>
              <a:buChar char="•"/>
            </a:pPr>
            <a:r>
              <a:rPr lang="en-US" sz="1350" kern="0" spc="-28" dirty="0">
                <a:solidFill>
                  <a:srgbClr val="272525"/>
                </a:solidFill>
                <a:latin typeface="Inter" pitchFamily="34" charset="0"/>
                <a:ea typeface="Inter" pitchFamily="34" charset="-122"/>
                <a:cs typeface="Inter" pitchFamily="34" charset="-120"/>
              </a:rPr>
              <a:t>Generate reports on parking usage, revenue, etc.</a:t>
            </a:r>
            <a:endParaRPr lang="en-US" sz="1350" dirty="0"/>
          </a:p>
        </p:txBody>
      </p:sp>
      <p:sp>
        <p:nvSpPr>
          <p:cNvPr id="16" name="Text 14"/>
          <p:cNvSpPr/>
          <p:nvPr/>
        </p:nvSpPr>
        <p:spPr>
          <a:xfrm>
            <a:off x="620197" y="5938838"/>
            <a:ext cx="13390007" cy="283369"/>
          </a:xfrm>
          <a:prstGeom prst="rect">
            <a:avLst/>
          </a:prstGeom>
          <a:noFill/>
          <a:ln/>
        </p:spPr>
        <p:txBody>
          <a:bodyPr wrap="none" lIns="0" tIns="0" rIns="0" bIns="0" rtlCol="0" anchor="t"/>
          <a:lstStyle/>
          <a:p>
            <a:pPr marL="0" indent="0">
              <a:lnSpc>
                <a:spcPts val="2200"/>
              </a:lnSpc>
              <a:buNone/>
            </a:pPr>
            <a:r>
              <a:rPr lang="en-US" sz="1350" b="1" kern="0" spc="-28" dirty="0">
                <a:solidFill>
                  <a:srgbClr val="272525"/>
                </a:solidFill>
                <a:latin typeface="Inter" pitchFamily="34" charset="0"/>
                <a:ea typeface="Inter" pitchFamily="34" charset="-122"/>
                <a:cs typeface="Inter" pitchFamily="34" charset="-120"/>
              </a:rPr>
              <a:t>Non-Functional Requirements:</a:t>
            </a:r>
            <a:endParaRPr lang="en-US" sz="1350" dirty="0"/>
          </a:p>
        </p:txBody>
      </p:sp>
      <p:sp>
        <p:nvSpPr>
          <p:cNvPr id="17" name="Text 15"/>
          <p:cNvSpPr/>
          <p:nvPr/>
        </p:nvSpPr>
        <p:spPr>
          <a:xfrm>
            <a:off x="620197" y="6421517"/>
            <a:ext cx="13390007" cy="283369"/>
          </a:xfrm>
          <a:prstGeom prst="rect">
            <a:avLst/>
          </a:prstGeom>
          <a:noFill/>
          <a:ln/>
        </p:spPr>
        <p:txBody>
          <a:bodyPr wrap="none" lIns="0" tIns="0" rIns="0" bIns="0" rtlCol="0" anchor="t"/>
          <a:lstStyle/>
          <a:p>
            <a:pPr marL="342900" indent="-342900" algn="l">
              <a:lnSpc>
                <a:spcPts val="2200"/>
              </a:lnSpc>
              <a:buSzPct val="100000"/>
              <a:buChar char="•"/>
            </a:pPr>
            <a:r>
              <a:rPr lang="en-US" sz="1350" b="1" kern="0" spc="-28" dirty="0">
                <a:solidFill>
                  <a:srgbClr val="272525"/>
                </a:solidFill>
                <a:latin typeface="Inter" pitchFamily="34" charset="0"/>
                <a:ea typeface="Inter" pitchFamily="34" charset="-122"/>
                <a:cs typeface="Inter" pitchFamily="34" charset="-120"/>
              </a:rPr>
              <a:t>Performance:</a:t>
            </a:r>
            <a:r>
              <a:rPr lang="en-US" sz="1350" kern="0" spc="-28" dirty="0">
                <a:solidFill>
                  <a:srgbClr val="272525"/>
                </a:solidFill>
                <a:latin typeface="Inter" pitchFamily="34" charset="0"/>
                <a:ea typeface="Inter" pitchFamily="34" charset="-122"/>
                <a:cs typeface="Inter" pitchFamily="34" charset="-120"/>
              </a:rPr>
              <a:t> The app should respond to user queries within 3 seconds.</a:t>
            </a:r>
            <a:endParaRPr lang="en-US" sz="1350" dirty="0"/>
          </a:p>
        </p:txBody>
      </p:sp>
      <p:sp>
        <p:nvSpPr>
          <p:cNvPr id="18" name="Text 16"/>
          <p:cNvSpPr/>
          <p:nvPr/>
        </p:nvSpPr>
        <p:spPr>
          <a:xfrm>
            <a:off x="620197" y="6766798"/>
            <a:ext cx="13390007" cy="283369"/>
          </a:xfrm>
          <a:prstGeom prst="rect">
            <a:avLst/>
          </a:prstGeom>
          <a:noFill/>
          <a:ln/>
        </p:spPr>
        <p:txBody>
          <a:bodyPr wrap="none" lIns="0" tIns="0" rIns="0" bIns="0" rtlCol="0" anchor="t"/>
          <a:lstStyle/>
          <a:p>
            <a:pPr marL="342900" indent="-342900" algn="l">
              <a:lnSpc>
                <a:spcPts val="2200"/>
              </a:lnSpc>
              <a:buSzPct val="100000"/>
              <a:buChar char="•"/>
            </a:pPr>
            <a:r>
              <a:rPr lang="en-US" sz="1350" b="1" kern="0" spc="-28" dirty="0">
                <a:solidFill>
                  <a:srgbClr val="272525"/>
                </a:solidFill>
                <a:latin typeface="Inter" pitchFamily="34" charset="0"/>
                <a:ea typeface="Inter" pitchFamily="34" charset="-122"/>
                <a:cs typeface="Inter" pitchFamily="34" charset="-120"/>
              </a:rPr>
              <a:t>Security:</a:t>
            </a:r>
            <a:r>
              <a:rPr lang="en-US" sz="1350" kern="0" spc="-28" dirty="0">
                <a:solidFill>
                  <a:srgbClr val="272525"/>
                </a:solidFill>
                <a:latin typeface="Inter" pitchFamily="34" charset="0"/>
                <a:ea typeface="Inter" pitchFamily="34" charset="-122"/>
                <a:cs typeface="Inter" pitchFamily="34" charset="-120"/>
              </a:rPr>
              <a:t> User data and payment information must be securely encrypted.</a:t>
            </a:r>
            <a:endParaRPr lang="en-US" sz="1350" dirty="0"/>
          </a:p>
        </p:txBody>
      </p:sp>
      <p:sp>
        <p:nvSpPr>
          <p:cNvPr id="19" name="Text 17"/>
          <p:cNvSpPr/>
          <p:nvPr/>
        </p:nvSpPr>
        <p:spPr>
          <a:xfrm>
            <a:off x="620197" y="7112079"/>
            <a:ext cx="13390007" cy="283369"/>
          </a:xfrm>
          <a:prstGeom prst="rect">
            <a:avLst/>
          </a:prstGeom>
          <a:noFill/>
          <a:ln/>
        </p:spPr>
        <p:txBody>
          <a:bodyPr wrap="none" lIns="0" tIns="0" rIns="0" bIns="0" rtlCol="0" anchor="t"/>
          <a:lstStyle/>
          <a:p>
            <a:pPr marL="342900" indent="-342900" algn="l">
              <a:lnSpc>
                <a:spcPts val="2200"/>
              </a:lnSpc>
              <a:buSzPct val="100000"/>
              <a:buChar char="•"/>
            </a:pPr>
            <a:r>
              <a:rPr lang="en-US" sz="1350" b="1" kern="0" spc="-28" dirty="0">
                <a:solidFill>
                  <a:srgbClr val="272525"/>
                </a:solidFill>
                <a:latin typeface="Inter" pitchFamily="34" charset="0"/>
                <a:ea typeface="Inter" pitchFamily="34" charset="-122"/>
                <a:cs typeface="Inter" pitchFamily="34" charset="-120"/>
              </a:rPr>
              <a:t>Scalability:</a:t>
            </a:r>
            <a:r>
              <a:rPr lang="en-US" sz="1350" kern="0" spc="-28" dirty="0">
                <a:solidFill>
                  <a:srgbClr val="272525"/>
                </a:solidFill>
                <a:latin typeface="Inter" pitchFamily="34" charset="0"/>
                <a:ea typeface="Inter" pitchFamily="34" charset="-122"/>
                <a:cs typeface="Inter" pitchFamily="34" charset="-120"/>
              </a:rPr>
              <a:t> The system should be able to handle a growing number of users and parking locations.</a:t>
            </a:r>
            <a:endParaRPr lang="en-US" sz="1350" dirty="0"/>
          </a:p>
        </p:txBody>
      </p:sp>
      <p:sp>
        <p:nvSpPr>
          <p:cNvPr id="20" name="Text 18"/>
          <p:cNvSpPr/>
          <p:nvPr/>
        </p:nvSpPr>
        <p:spPr>
          <a:xfrm>
            <a:off x="620197" y="7457361"/>
            <a:ext cx="13390007" cy="283369"/>
          </a:xfrm>
          <a:prstGeom prst="rect">
            <a:avLst/>
          </a:prstGeom>
          <a:noFill/>
          <a:ln/>
        </p:spPr>
        <p:txBody>
          <a:bodyPr wrap="none" lIns="0" tIns="0" rIns="0" bIns="0" rtlCol="0" anchor="t"/>
          <a:lstStyle/>
          <a:p>
            <a:pPr marL="342900" indent="-342900" algn="l">
              <a:lnSpc>
                <a:spcPts val="2200"/>
              </a:lnSpc>
              <a:buSzPct val="100000"/>
              <a:buChar char="•"/>
            </a:pPr>
            <a:r>
              <a:rPr lang="en-US" sz="1350" b="1" kern="0" spc="-28" dirty="0">
                <a:solidFill>
                  <a:srgbClr val="272525"/>
                </a:solidFill>
                <a:latin typeface="Inter" pitchFamily="34" charset="0"/>
                <a:ea typeface="Inter" pitchFamily="34" charset="-122"/>
                <a:cs typeface="Inter" pitchFamily="34" charset="-120"/>
              </a:rPr>
              <a:t>Availability:</a:t>
            </a:r>
            <a:r>
              <a:rPr lang="en-US" sz="1350" kern="0" spc="-28" dirty="0">
                <a:solidFill>
                  <a:srgbClr val="272525"/>
                </a:solidFill>
                <a:latin typeface="Inter" pitchFamily="34" charset="0"/>
                <a:ea typeface="Inter" pitchFamily="34" charset="-122"/>
                <a:cs typeface="Inter" pitchFamily="34" charset="-120"/>
              </a:rPr>
              <a:t> The system should be available 24/7, with minimal downtime.</a:t>
            </a:r>
            <a:endParaRPr lang="en-US" sz="1350" dirty="0"/>
          </a:p>
        </p:txBody>
      </p:sp>
      <p:sp>
        <p:nvSpPr>
          <p:cNvPr id="21" name="Rectangle 20">
            <a:extLst>
              <a:ext uri="{FF2B5EF4-FFF2-40B4-BE49-F238E27FC236}">
                <a16:creationId xmlns:a16="http://schemas.microsoft.com/office/drawing/2014/main" id="{FC5D626C-466E-4007-9929-453D9F0C9A81}"/>
              </a:ext>
            </a:extLst>
          </p:cNvPr>
          <p:cNvSpPr/>
          <p:nvPr/>
        </p:nvSpPr>
        <p:spPr>
          <a:xfrm>
            <a:off x="12549352" y="7630510"/>
            <a:ext cx="2081048" cy="5990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765215"/>
            <a:ext cx="5670590" cy="708779"/>
          </a:xfrm>
          <a:prstGeom prst="rect">
            <a:avLst/>
          </a:prstGeom>
          <a:noFill/>
          <a:ln/>
        </p:spPr>
        <p:txBody>
          <a:bodyPr wrap="none" lIns="0" tIns="0" rIns="0" bIns="0" rtlCol="0" anchor="t"/>
          <a:lstStyle/>
          <a:p>
            <a:pPr marL="0" indent="0">
              <a:lnSpc>
                <a:spcPts val="5550"/>
              </a:lnSpc>
              <a:buNone/>
            </a:pPr>
            <a:r>
              <a:rPr lang="en-US" sz="4450" b="1" kern="0" spc="-134" dirty="0">
                <a:solidFill>
                  <a:srgbClr val="000000"/>
                </a:solidFill>
                <a:latin typeface="Inter Bold" pitchFamily="34" charset="0"/>
                <a:ea typeface="Inter Bold" pitchFamily="34" charset="-122"/>
                <a:cs typeface="Inter Bold" pitchFamily="34" charset="-120"/>
              </a:rPr>
              <a:t>Use Case Diagram</a:t>
            </a:r>
            <a:endParaRPr lang="en-US" sz="4450" dirty="0"/>
          </a:p>
        </p:txBody>
      </p:sp>
      <p:pic>
        <p:nvPicPr>
          <p:cNvPr id="3" name="Image 0" descr="preencoded.png"/>
          <p:cNvPicPr>
            <a:picLocks noChangeAspect="1"/>
          </p:cNvPicPr>
          <p:nvPr/>
        </p:nvPicPr>
        <p:blipFill>
          <a:blip r:embed="rId3"/>
          <a:stretch>
            <a:fillRect/>
          </a:stretch>
        </p:blipFill>
        <p:spPr>
          <a:xfrm>
            <a:off x="2432685" y="1927622"/>
            <a:ext cx="9764911" cy="5536644"/>
          </a:xfrm>
          <a:prstGeom prst="rect">
            <a:avLst/>
          </a:prstGeom>
        </p:spPr>
      </p:pic>
      <p:sp>
        <p:nvSpPr>
          <p:cNvPr id="4" name="Rectangle 3">
            <a:extLst>
              <a:ext uri="{FF2B5EF4-FFF2-40B4-BE49-F238E27FC236}">
                <a16:creationId xmlns:a16="http://schemas.microsoft.com/office/drawing/2014/main" id="{21E3EA53-4A70-4E43-8452-23FE6571AC6B}"/>
              </a:ext>
            </a:extLst>
          </p:cNvPr>
          <p:cNvSpPr/>
          <p:nvPr/>
        </p:nvSpPr>
        <p:spPr>
          <a:xfrm>
            <a:off x="12549352" y="7630510"/>
            <a:ext cx="2081048" cy="5990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764858"/>
            <a:ext cx="6998018" cy="708779"/>
          </a:xfrm>
          <a:prstGeom prst="rect">
            <a:avLst/>
          </a:prstGeom>
          <a:noFill/>
          <a:ln/>
        </p:spPr>
        <p:txBody>
          <a:bodyPr wrap="none" lIns="0" tIns="0" rIns="0" bIns="0" rtlCol="0" anchor="t"/>
          <a:lstStyle/>
          <a:p>
            <a:pPr marL="0" indent="0">
              <a:lnSpc>
                <a:spcPts val="5550"/>
              </a:lnSpc>
              <a:buNone/>
            </a:pPr>
            <a:r>
              <a:rPr lang="en-US" sz="4450" b="1" kern="0" spc="-134" dirty="0">
                <a:solidFill>
                  <a:srgbClr val="000000"/>
                </a:solidFill>
                <a:latin typeface="Inter Bold" pitchFamily="34" charset="0"/>
                <a:ea typeface="Inter Bold" pitchFamily="34" charset="-122"/>
                <a:cs typeface="Inter Bold" pitchFamily="34" charset="-120"/>
              </a:rPr>
              <a:t>Architecture Diagram MVC</a:t>
            </a:r>
            <a:endParaRPr lang="en-US" sz="4450" dirty="0"/>
          </a:p>
        </p:txBody>
      </p:sp>
      <p:pic>
        <p:nvPicPr>
          <p:cNvPr id="3" name="Image 0" descr="preencoded.png"/>
          <p:cNvPicPr>
            <a:picLocks noChangeAspect="1"/>
          </p:cNvPicPr>
          <p:nvPr/>
        </p:nvPicPr>
        <p:blipFill>
          <a:blip r:embed="rId3"/>
          <a:stretch>
            <a:fillRect/>
          </a:stretch>
        </p:blipFill>
        <p:spPr>
          <a:xfrm>
            <a:off x="2963347" y="1927265"/>
            <a:ext cx="8703588" cy="5537359"/>
          </a:xfrm>
          <a:prstGeom prst="rect">
            <a:avLst/>
          </a:prstGeom>
        </p:spPr>
      </p:pic>
      <p:sp>
        <p:nvSpPr>
          <p:cNvPr id="4" name="Rectangle 3">
            <a:extLst>
              <a:ext uri="{FF2B5EF4-FFF2-40B4-BE49-F238E27FC236}">
                <a16:creationId xmlns:a16="http://schemas.microsoft.com/office/drawing/2014/main" id="{22A90FF0-78B6-40F3-8F53-E0950764ADA2}"/>
              </a:ext>
            </a:extLst>
          </p:cNvPr>
          <p:cNvSpPr/>
          <p:nvPr/>
        </p:nvSpPr>
        <p:spPr>
          <a:xfrm>
            <a:off x="12549352" y="7630510"/>
            <a:ext cx="2081048" cy="5990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396835" y="311825"/>
            <a:ext cx="13836729" cy="1062990"/>
          </a:xfrm>
          <a:prstGeom prst="rect">
            <a:avLst/>
          </a:prstGeom>
          <a:noFill/>
          <a:ln/>
        </p:spPr>
        <p:txBody>
          <a:bodyPr wrap="square" lIns="0" tIns="0" rIns="0" bIns="0" rtlCol="0" anchor="t"/>
          <a:lstStyle/>
          <a:p>
            <a:pPr marL="0" indent="0">
              <a:lnSpc>
                <a:spcPts val="2750"/>
              </a:lnSpc>
              <a:buNone/>
            </a:pPr>
            <a:r>
              <a:rPr lang="en-US" sz="2200" b="1" kern="0" spc="-67" dirty="0">
                <a:solidFill>
                  <a:srgbClr val="000000"/>
                </a:solidFill>
                <a:latin typeface="Inter Bold" pitchFamily="34" charset="0"/>
                <a:ea typeface="Inter Bold" pitchFamily="34" charset="-122"/>
                <a:cs typeface="Inter Bold" pitchFamily="34" charset="-120"/>
              </a:rPr>
              <a:t>A Smart Parking Assistance System. MVC is a widely used architectural pattern that separates the application into three interconnected components, making it easier to manage, scale, and maintain the system.</a:t>
            </a:r>
            <a:endParaRPr lang="en-US" sz="2200" dirty="0"/>
          </a:p>
        </p:txBody>
      </p:sp>
      <p:sp>
        <p:nvSpPr>
          <p:cNvPr id="3" name="Text 1"/>
          <p:cNvSpPr/>
          <p:nvPr/>
        </p:nvSpPr>
        <p:spPr>
          <a:xfrm>
            <a:off x="396835" y="1544836"/>
            <a:ext cx="2430780" cy="212646"/>
          </a:xfrm>
          <a:prstGeom prst="rect">
            <a:avLst/>
          </a:prstGeom>
          <a:noFill/>
          <a:ln/>
        </p:spPr>
        <p:txBody>
          <a:bodyPr wrap="none" lIns="0" tIns="0" rIns="0" bIns="0" rtlCol="0" anchor="t"/>
          <a:lstStyle/>
          <a:p>
            <a:pPr marL="0" indent="0">
              <a:lnSpc>
                <a:spcPts val="1650"/>
              </a:lnSpc>
              <a:buNone/>
            </a:pPr>
            <a:r>
              <a:rPr lang="en-US" sz="1300" b="1" kern="0" spc="-40" dirty="0">
                <a:solidFill>
                  <a:srgbClr val="000000"/>
                </a:solidFill>
                <a:latin typeface="Inter Bold" pitchFamily="34" charset="0"/>
                <a:ea typeface="Inter Bold" pitchFamily="34" charset="-122"/>
                <a:cs typeface="Inter Bold" pitchFamily="34" charset="-120"/>
              </a:rPr>
              <a:t>How MVC fits into your project:</a:t>
            </a:r>
            <a:endParaRPr lang="en-US" sz="1300" dirty="0"/>
          </a:p>
        </p:txBody>
      </p:sp>
      <p:sp>
        <p:nvSpPr>
          <p:cNvPr id="4" name="Text 2"/>
          <p:cNvSpPr/>
          <p:nvPr/>
        </p:nvSpPr>
        <p:spPr>
          <a:xfrm>
            <a:off x="396835" y="1927503"/>
            <a:ext cx="13836729" cy="181451"/>
          </a:xfrm>
          <a:prstGeom prst="rect">
            <a:avLst/>
          </a:prstGeom>
          <a:noFill/>
          <a:ln/>
        </p:spPr>
        <p:txBody>
          <a:bodyPr wrap="none" lIns="0" tIns="0" rIns="0" bIns="0" rtlCol="0" anchor="t"/>
          <a:lstStyle/>
          <a:p>
            <a:pPr marL="342900" indent="-342900" algn="l">
              <a:lnSpc>
                <a:spcPts val="1400"/>
              </a:lnSpc>
              <a:buSzPct val="100000"/>
              <a:buFont typeface="+mj-lt"/>
              <a:buAutoNum type="arabicPeriod"/>
            </a:pPr>
            <a:r>
              <a:rPr lang="en-US" sz="850" b="1" kern="0" spc="-18" dirty="0">
                <a:solidFill>
                  <a:srgbClr val="272525"/>
                </a:solidFill>
                <a:latin typeface="Inter" pitchFamily="34" charset="0"/>
                <a:ea typeface="Inter" pitchFamily="34" charset="-122"/>
                <a:cs typeface="Inter" pitchFamily="34" charset="-120"/>
              </a:rPr>
              <a:t>Model (Data Layer)</a:t>
            </a:r>
            <a:endParaRPr lang="en-US" sz="850" dirty="0"/>
          </a:p>
        </p:txBody>
      </p:sp>
      <p:sp>
        <p:nvSpPr>
          <p:cNvPr id="5" name="Text 3"/>
          <p:cNvSpPr/>
          <p:nvPr/>
        </p:nvSpPr>
        <p:spPr>
          <a:xfrm>
            <a:off x="396835" y="2148602"/>
            <a:ext cx="13836729" cy="181451"/>
          </a:xfrm>
          <a:prstGeom prst="rect">
            <a:avLst/>
          </a:prstGeom>
          <a:noFill/>
          <a:ln/>
        </p:spPr>
        <p:txBody>
          <a:bodyPr wrap="none" lIns="0" tIns="0" rIns="0" bIns="0" rtlCol="0" anchor="t"/>
          <a:lstStyle/>
          <a:p>
            <a:pPr marL="685800" lvl="1" indent="-342900" algn="l">
              <a:lnSpc>
                <a:spcPts val="1400"/>
              </a:lnSpc>
              <a:buSzPct val="100000"/>
              <a:buChar char="•"/>
            </a:pPr>
            <a:r>
              <a:rPr lang="en-US" sz="850" kern="0" spc="-18" dirty="0">
                <a:solidFill>
                  <a:srgbClr val="272525"/>
                </a:solidFill>
                <a:latin typeface="Inter" pitchFamily="34" charset="0"/>
                <a:ea typeface="Inter" pitchFamily="34" charset="-122"/>
                <a:cs typeface="Inter" pitchFamily="34" charset="-120"/>
              </a:rPr>
              <a:t>Represents the data and business logic of the system.</a:t>
            </a:r>
            <a:endParaRPr lang="en-US" sz="850" dirty="0"/>
          </a:p>
        </p:txBody>
      </p:sp>
      <p:sp>
        <p:nvSpPr>
          <p:cNvPr id="6" name="Text 4"/>
          <p:cNvSpPr/>
          <p:nvPr/>
        </p:nvSpPr>
        <p:spPr>
          <a:xfrm>
            <a:off x="396835" y="2369701"/>
            <a:ext cx="13836729" cy="181451"/>
          </a:xfrm>
          <a:prstGeom prst="rect">
            <a:avLst/>
          </a:prstGeom>
          <a:noFill/>
          <a:ln/>
        </p:spPr>
        <p:txBody>
          <a:bodyPr wrap="none" lIns="0" tIns="0" rIns="0" bIns="0" rtlCol="0" anchor="t"/>
          <a:lstStyle/>
          <a:p>
            <a:pPr marL="685800" lvl="1" indent="-342900" algn="l">
              <a:lnSpc>
                <a:spcPts val="1400"/>
              </a:lnSpc>
              <a:buSzPct val="100000"/>
              <a:buChar char="•"/>
            </a:pPr>
            <a:r>
              <a:rPr lang="en-US" sz="850" kern="0" spc="-18" dirty="0">
                <a:solidFill>
                  <a:srgbClr val="272525"/>
                </a:solidFill>
                <a:latin typeface="Inter" pitchFamily="34" charset="0"/>
                <a:ea typeface="Inter" pitchFamily="34" charset="-122"/>
                <a:cs typeface="Inter" pitchFamily="34" charset="-120"/>
              </a:rPr>
              <a:t>In your case, it would handle data such as user information, parking spot availability, reservations, payments, vehicle tracking, and anti-theft functionality.</a:t>
            </a:r>
            <a:endParaRPr lang="en-US" sz="850" dirty="0"/>
          </a:p>
        </p:txBody>
      </p:sp>
      <p:sp>
        <p:nvSpPr>
          <p:cNvPr id="7" name="Text 5"/>
          <p:cNvSpPr/>
          <p:nvPr/>
        </p:nvSpPr>
        <p:spPr>
          <a:xfrm>
            <a:off x="396835" y="2590800"/>
            <a:ext cx="13836729" cy="181451"/>
          </a:xfrm>
          <a:prstGeom prst="rect">
            <a:avLst/>
          </a:prstGeom>
          <a:noFill/>
          <a:ln/>
        </p:spPr>
        <p:txBody>
          <a:bodyPr wrap="none" lIns="0" tIns="0" rIns="0" bIns="0" rtlCol="0" anchor="t"/>
          <a:lstStyle/>
          <a:p>
            <a:pPr marL="685800" lvl="1" indent="-342900" algn="l">
              <a:lnSpc>
                <a:spcPts val="1400"/>
              </a:lnSpc>
              <a:buSzPct val="100000"/>
              <a:buChar char="•"/>
            </a:pPr>
            <a:r>
              <a:rPr lang="en-US" sz="850" kern="0" spc="-18" dirty="0">
                <a:solidFill>
                  <a:srgbClr val="272525"/>
                </a:solidFill>
                <a:latin typeface="Inter" pitchFamily="34" charset="0"/>
                <a:ea typeface="Inter" pitchFamily="34" charset="-122"/>
                <a:cs typeface="Inter" pitchFamily="34" charset="-120"/>
              </a:rPr>
              <a:t>The </a:t>
            </a:r>
            <a:r>
              <a:rPr lang="en-US" sz="850" b="1" kern="0" spc="-18" dirty="0">
                <a:solidFill>
                  <a:srgbClr val="272525"/>
                </a:solidFill>
                <a:latin typeface="Inter" pitchFamily="34" charset="0"/>
                <a:ea typeface="Inter" pitchFamily="34" charset="-122"/>
                <a:cs typeface="Inter" pitchFamily="34" charset="-120"/>
              </a:rPr>
              <a:t>Model</a:t>
            </a:r>
            <a:r>
              <a:rPr lang="en-US" sz="850" kern="0" spc="-18" dirty="0">
                <a:solidFill>
                  <a:srgbClr val="272525"/>
                </a:solidFill>
                <a:latin typeface="Inter" pitchFamily="34" charset="0"/>
                <a:ea typeface="Inter" pitchFamily="34" charset="-122"/>
                <a:cs typeface="Inter" pitchFamily="34" charset="-120"/>
              </a:rPr>
              <a:t> would interact with the </a:t>
            </a:r>
            <a:r>
              <a:rPr lang="en-US" sz="850" b="1" kern="0" spc="-18" dirty="0">
                <a:solidFill>
                  <a:srgbClr val="272525"/>
                </a:solidFill>
                <a:latin typeface="Inter" pitchFamily="34" charset="0"/>
                <a:ea typeface="Inter" pitchFamily="34" charset="-122"/>
                <a:cs typeface="Inter" pitchFamily="34" charset="-120"/>
              </a:rPr>
              <a:t>Database</a:t>
            </a:r>
            <a:r>
              <a:rPr lang="en-US" sz="850" kern="0" spc="-18" dirty="0">
                <a:solidFill>
                  <a:srgbClr val="272525"/>
                </a:solidFill>
                <a:latin typeface="Inter" pitchFamily="34" charset="0"/>
                <a:ea typeface="Inter" pitchFamily="34" charset="-122"/>
                <a:cs typeface="Inter" pitchFamily="34" charset="-120"/>
              </a:rPr>
              <a:t> to store and retrieve information about parking spots, users, transactions, etc.</a:t>
            </a:r>
            <a:endParaRPr lang="en-US" sz="850" dirty="0"/>
          </a:p>
        </p:txBody>
      </p:sp>
      <p:sp>
        <p:nvSpPr>
          <p:cNvPr id="8" name="Text 6"/>
          <p:cNvSpPr/>
          <p:nvPr/>
        </p:nvSpPr>
        <p:spPr>
          <a:xfrm>
            <a:off x="396835" y="2811899"/>
            <a:ext cx="13836729" cy="181451"/>
          </a:xfrm>
          <a:prstGeom prst="rect">
            <a:avLst/>
          </a:prstGeom>
          <a:noFill/>
          <a:ln/>
        </p:spPr>
        <p:txBody>
          <a:bodyPr wrap="none" lIns="0" tIns="0" rIns="0" bIns="0" rtlCol="0" anchor="t"/>
          <a:lstStyle/>
          <a:p>
            <a:pPr marL="685800" lvl="1" indent="-342900" algn="l">
              <a:lnSpc>
                <a:spcPts val="1400"/>
              </a:lnSpc>
              <a:buSzPct val="100000"/>
              <a:buChar char="•"/>
            </a:pPr>
            <a:r>
              <a:rPr lang="en-US" sz="850" kern="0" spc="-18" dirty="0">
                <a:solidFill>
                  <a:srgbClr val="272525"/>
                </a:solidFill>
                <a:latin typeface="Inter" pitchFamily="34" charset="0"/>
                <a:ea typeface="Inter" pitchFamily="34" charset="-122"/>
                <a:cs typeface="Inter" pitchFamily="34" charset="-120"/>
              </a:rPr>
              <a:t>Example: </a:t>
            </a:r>
            <a:r>
              <a:rPr lang="en-US" sz="850" b="1" kern="0" spc="-18" dirty="0">
                <a:solidFill>
                  <a:srgbClr val="272525"/>
                </a:solidFill>
                <a:latin typeface="Inter" pitchFamily="34" charset="0"/>
                <a:ea typeface="Inter" pitchFamily="34" charset="-122"/>
                <a:cs typeface="Inter" pitchFamily="34" charset="-120"/>
              </a:rPr>
              <a:t>ParkingSpot</a:t>
            </a:r>
            <a:r>
              <a:rPr lang="en-US" sz="850" kern="0" spc="-18" dirty="0">
                <a:solidFill>
                  <a:srgbClr val="272525"/>
                </a:solidFill>
                <a:latin typeface="Inter" pitchFamily="34" charset="0"/>
                <a:ea typeface="Inter" pitchFamily="34" charset="-122"/>
                <a:cs typeface="Inter" pitchFamily="34" charset="-120"/>
              </a:rPr>
              <a:t>, </a:t>
            </a:r>
            <a:r>
              <a:rPr lang="en-US" sz="850" b="1" kern="0" spc="-18" dirty="0">
                <a:solidFill>
                  <a:srgbClr val="272525"/>
                </a:solidFill>
                <a:latin typeface="Inter" pitchFamily="34" charset="0"/>
                <a:ea typeface="Inter" pitchFamily="34" charset="-122"/>
                <a:cs typeface="Inter" pitchFamily="34" charset="-120"/>
              </a:rPr>
              <a:t>User</a:t>
            </a:r>
            <a:r>
              <a:rPr lang="en-US" sz="850" kern="0" spc="-18" dirty="0">
                <a:solidFill>
                  <a:srgbClr val="272525"/>
                </a:solidFill>
                <a:latin typeface="Inter" pitchFamily="34" charset="0"/>
                <a:ea typeface="Inter" pitchFamily="34" charset="-122"/>
                <a:cs typeface="Inter" pitchFamily="34" charset="-120"/>
              </a:rPr>
              <a:t>, </a:t>
            </a:r>
            <a:r>
              <a:rPr lang="en-US" sz="850" b="1" kern="0" spc="-18" dirty="0">
                <a:solidFill>
                  <a:srgbClr val="272525"/>
                </a:solidFill>
                <a:latin typeface="Inter" pitchFamily="34" charset="0"/>
                <a:ea typeface="Inter" pitchFamily="34" charset="-122"/>
                <a:cs typeface="Inter" pitchFamily="34" charset="-120"/>
              </a:rPr>
              <a:t>Reservation</a:t>
            </a:r>
            <a:r>
              <a:rPr lang="en-US" sz="850" kern="0" spc="-18" dirty="0">
                <a:solidFill>
                  <a:srgbClr val="272525"/>
                </a:solidFill>
                <a:latin typeface="Inter" pitchFamily="34" charset="0"/>
                <a:ea typeface="Inter" pitchFamily="34" charset="-122"/>
                <a:cs typeface="Inter" pitchFamily="34" charset="-120"/>
              </a:rPr>
              <a:t>, and </a:t>
            </a:r>
            <a:r>
              <a:rPr lang="en-US" sz="850" b="1" kern="0" spc="-18" dirty="0">
                <a:solidFill>
                  <a:srgbClr val="272525"/>
                </a:solidFill>
                <a:latin typeface="Inter" pitchFamily="34" charset="0"/>
                <a:ea typeface="Inter" pitchFamily="34" charset="-122"/>
                <a:cs typeface="Inter" pitchFamily="34" charset="-120"/>
              </a:rPr>
              <a:t>Payment</a:t>
            </a:r>
            <a:r>
              <a:rPr lang="en-US" sz="850" kern="0" spc="-18" dirty="0">
                <a:solidFill>
                  <a:srgbClr val="272525"/>
                </a:solidFill>
                <a:latin typeface="Inter" pitchFamily="34" charset="0"/>
                <a:ea typeface="Inter" pitchFamily="34" charset="-122"/>
                <a:cs typeface="Inter" pitchFamily="34" charset="-120"/>
              </a:rPr>
              <a:t> classes that manage data and logic.</a:t>
            </a:r>
            <a:endParaRPr lang="en-US" sz="850" dirty="0"/>
          </a:p>
        </p:txBody>
      </p:sp>
      <p:sp>
        <p:nvSpPr>
          <p:cNvPr id="9" name="Text 7"/>
          <p:cNvSpPr/>
          <p:nvPr/>
        </p:nvSpPr>
        <p:spPr>
          <a:xfrm>
            <a:off x="396835" y="3032998"/>
            <a:ext cx="13836729" cy="181451"/>
          </a:xfrm>
          <a:prstGeom prst="rect">
            <a:avLst/>
          </a:prstGeom>
          <a:noFill/>
          <a:ln/>
        </p:spPr>
        <p:txBody>
          <a:bodyPr wrap="none" lIns="0" tIns="0" rIns="0" bIns="0" rtlCol="0" anchor="t"/>
          <a:lstStyle/>
          <a:p>
            <a:pPr marL="342900" indent="-342900" algn="l">
              <a:lnSpc>
                <a:spcPts val="1400"/>
              </a:lnSpc>
              <a:buSzPct val="100000"/>
              <a:buFont typeface="+mj-lt"/>
              <a:buAutoNum type="arabicPeriod" startAt="2"/>
            </a:pPr>
            <a:r>
              <a:rPr lang="en-US" sz="850" b="1" kern="0" spc="-18" dirty="0">
                <a:solidFill>
                  <a:srgbClr val="272525"/>
                </a:solidFill>
                <a:latin typeface="Inter" pitchFamily="34" charset="0"/>
                <a:ea typeface="Inter" pitchFamily="34" charset="-122"/>
                <a:cs typeface="Inter" pitchFamily="34" charset="-120"/>
              </a:rPr>
              <a:t>View (User Interface Layer)</a:t>
            </a:r>
            <a:endParaRPr lang="en-US" sz="850" dirty="0"/>
          </a:p>
        </p:txBody>
      </p:sp>
      <p:sp>
        <p:nvSpPr>
          <p:cNvPr id="10" name="Text 8"/>
          <p:cNvSpPr/>
          <p:nvPr/>
        </p:nvSpPr>
        <p:spPr>
          <a:xfrm>
            <a:off x="396835" y="3254097"/>
            <a:ext cx="13836729" cy="181451"/>
          </a:xfrm>
          <a:prstGeom prst="rect">
            <a:avLst/>
          </a:prstGeom>
          <a:noFill/>
          <a:ln/>
        </p:spPr>
        <p:txBody>
          <a:bodyPr wrap="none" lIns="0" tIns="0" rIns="0" bIns="0" rtlCol="0" anchor="t"/>
          <a:lstStyle/>
          <a:p>
            <a:pPr marL="685800" lvl="1" indent="-342900" algn="l">
              <a:lnSpc>
                <a:spcPts val="1400"/>
              </a:lnSpc>
              <a:buSzPct val="100000"/>
              <a:buChar char="•"/>
            </a:pPr>
            <a:r>
              <a:rPr lang="en-US" sz="850" kern="0" spc="-18" dirty="0">
                <a:solidFill>
                  <a:srgbClr val="272525"/>
                </a:solidFill>
                <a:latin typeface="Inter" pitchFamily="34" charset="0"/>
                <a:ea typeface="Inter" pitchFamily="34" charset="-122"/>
                <a:cs typeface="Inter" pitchFamily="34" charset="-120"/>
              </a:rPr>
              <a:t>Responsible for rendering the data to the user and providing a way for users to interact with the system.</a:t>
            </a:r>
            <a:endParaRPr lang="en-US" sz="850" dirty="0"/>
          </a:p>
        </p:txBody>
      </p:sp>
      <p:sp>
        <p:nvSpPr>
          <p:cNvPr id="11" name="Text 9"/>
          <p:cNvSpPr/>
          <p:nvPr/>
        </p:nvSpPr>
        <p:spPr>
          <a:xfrm>
            <a:off x="396835" y="3475196"/>
            <a:ext cx="13836729" cy="181451"/>
          </a:xfrm>
          <a:prstGeom prst="rect">
            <a:avLst/>
          </a:prstGeom>
          <a:noFill/>
          <a:ln/>
        </p:spPr>
        <p:txBody>
          <a:bodyPr wrap="none" lIns="0" tIns="0" rIns="0" bIns="0" rtlCol="0" anchor="t"/>
          <a:lstStyle/>
          <a:p>
            <a:pPr marL="685800" lvl="1" indent="-342900" algn="l">
              <a:lnSpc>
                <a:spcPts val="1400"/>
              </a:lnSpc>
              <a:buSzPct val="100000"/>
              <a:buChar char="•"/>
            </a:pPr>
            <a:r>
              <a:rPr lang="en-US" sz="850" kern="0" spc="-18" dirty="0">
                <a:solidFill>
                  <a:srgbClr val="272525"/>
                </a:solidFill>
                <a:latin typeface="Inter" pitchFamily="34" charset="0"/>
                <a:ea typeface="Inter" pitchFamily="34" charset="-122"/>
                <a:cs typeface="Inter" pitchFamily="34" charset="-120"/>
              </a:rPr>
              <a:t>For the </a:t>
            </a:r>
            <a:r>
              <a:rPr lang="en-US" sz="850" b="1" kern="0" spc="-18" dirty="0">
                <a:solidFill>
                  <a:srgbClr val="272525"/>
                </a:solidFill>
                <a:latin typeface="Inter" pitchFamily="34" charset="0"/>
                <a:ea typeface="Inter" pitchFamily="34" charset="-122"/>
                <a:cs typeface="Inter" pitchFamily="34" charset="-120"/>
              </a:rPr>
              <a:t>User App</a:t>
            </a:r>
            <a:r>
              <a:rPr lang="en-US" sz="850" kern="0" spc="-18" dirty="0">
                <a:solidFill>
                  <a:srgbClr val="272525"/>
                </a:solidFill>
                <a:latin typeface="Inter" pitchFamily="34" charset="0"/>
                <a:ea typeface="Inter" pitchFamily="34" charset="-122"/>
                <a:cs typeface="Inter" pitchFamily="34" charset="-120"/>
              </a:rPr>
              <a:t>, this could include screens for searching for parking spots, making reservations, tracking the vehicle, and managing the anti-theft system.</a:t>
            </a:r>
            <a:endParaRPr lang="en-US" sz="850" dirty="0"/>
          </a:p>
        </p:txBody>
      </p:sp>
      <p:sp>
        <p:nvSpPr>
          <p:cNvPr id="12" name="Text 10"/>
          <p:cNvSpPr/>
          <p:nvPr/>
        </p:nvSpPr>
        <p:spPr>
          <a:xfrm>
            <a:off x="396835" y="3696295"/>
            <a:ext cx="13836729" cy="181451"/>
          </a:xfrm>
          <a:prstGeom prst="rect">
            <a:avLst/>
          </a:prstGeom>
          <a:noFill/>
          <a:ln/>
        </p:spPr>
        <p:txBody>
          <a:bodyPr wrap="none" lIns="0" tIns="0" rIns="0" bIns="0" rtlCol="0" anchor="t"/>
          <a:lstStyle/>
          <a:p>
            <a:pPr marL="685800" lvl="1" indent="-342900" algn="l">
              <a:lnSpc>
                <a:spcPts val="1400"/>
              </a:lnSpc>
              <a:buSzPct val="100000"/>
              <a:buChar char="•"/>
            </a:pPr>
            <a:r>
              <a:rPr lang="en-US" sz="850" kern="0" spc="-18" dirty="0">
                <a:solidFill>
                  <a:srgbClr val="272525"/>
                </a:solidFill>
                <a:latin typeface="Inter" pitchFamily="34" charset="0"/>
                <a:ea typeface="Inter" pitchFamily="34" charset="-122"/>
                <a:cs typeface="Inter" pitchFamily="34" charset="-120"/>
              </a:rPr>
              <a:t>For the </a:t>
            </a:r>
            <a:r>
              <a:rPr lang="en-US" sz="850" b="1" kern="0" spc="-18" dirty="0">
                <a:solidFill>
                  <a:srgbClr val="272525"/>
                </a:solidFill>
                <a:latin typeface="Inter" pitchFamily="34" charset="0"/>
                <a:ea typeface="Inter" pitchFamily="34" charset="-122"/>
                <a:cs typeface="Inter" pitchFamily="34" charset="-120"/>
              </a:rPr>
              <a:t>Admin Dashboard</a:t>
            </a:r>
            <a:r>
              <a:rPr lang="en-US" sz="850" kern="0" spc="-18" dirty="0">
                <a:solidFill>
                  <a:srgbClr val="272525"/>
                </a:solidFill>
                <a:latin typeface="Inter" pitchFamily="34" charset="0"/>
                <a:ea typeface="Inter" pitchFamily="34" charset="-122"/>
                <a:cs typeface="Inter" pitchFamily="34" charset="-120"/>
              </a:rPr>
              <a:t>, it could include interfaces for managing parking spots, viewing user data, generating reports, etc.</a:t>
            </a:r>
            <a:endParaRPr lang="en-US" sz="850" dirty="0"/>
          </a:p>
        </p:txBody>
      </p:sp>
      <p:sp>
        <p:nvSpPr>
          <p:cNvPr id="13" name="Text 11"/>
          <p:cNvSpPr/>
          <p:nvPr/>
        </p:nvSpPr>
        <p:spPr>
          <a:xfrm>
            <a:off x="396835" y="3917394"/>
            <a:ext cx="13836729" cy="181451"/>
          </a:xfrm>
          <a:prstGeom prst="rect">
            <a:avLst/>
          </a:prstGeom>
          <a:noFill/>
          <a:ln/>
        </p:spPr>
        <p:txBody>
          <a:bodyPr wrap="none" lIns="0" tIns="0" rIns="0" bIns="0" rtlCol="0" anchor="t"/>
          <a:lstStyle/>
          <a:p>
            <a:pPr marL="685800" lvl="1" indent="-342900" algn="l">
              <a:lnSpc>
                <a:spcPts val="1400"/>
              </a:lnSpc>
              <a:buSzPct val="100000"/>
              <a:buChar char="•"/>
            </a:pPr>
            <a:r>
              <a:rPr lang="en-US" sz="850" kern="0" spc="-18" dirty="0">
                <a:solidFill>
                  <a:srgbClr val="272525"/>
                </a:solidFill>
                <a:latin typeface="Inter" pitchFamily="34" charset="0"/>
                <a:ea typeface="Inter" pitchFamily="34" charset="-122"/>
                <a:cs typeface="Inter" pitchFamily="34" charset="-120"/>
              </a:rPr>
              <a:t>The </a:t>
            </a:r>
            <a:r>
              <a:rPr lang="en-US" sz="850" b="1" kern="0" spc="-18" dirty="0">
                <a:solidFill>
                  <a:srgbClr val="272525"/>
                </a:solidFill>
                <a:latin typeface="Inter" pitchFamily="34" charset="0"/>
                <a:ea typeface="Inter" pitchFamily="34" charset="-122"/>
                <a:cs typeface="Inter" pitchFamily="34" charset="-120"/>
              </a:rPr>
              <a:t>View</a:t>
            </a:r>
            <a:r>
              <a:rPr lang="en-US" sz="850" kern="0" spc="-18" dirty="0">
                <a:solidFill>
                  <a:srgbClr val="272525"/>
                </a:solidFill>
                <a:latin typeface="Inter" pitchFamily="34" charset="0"/>
                <a:ea typeface="Inter" pitchFamily="34" charset="-122"/>
                <a:cs typeface="Inter" pitchFamily="34" charset="-120"/>
              </a:rPr>
              <a:t> only focuses on how data is presented and doesn't contain business logic.</a:t>
            </a:r>
            <a:endParaRPr lang="en-US" sz="850" dirty="0"/>
          </a:p>
        </p:txBody>
      </p:sp>
      <p:sp>
        <p:nvSpPr>
          <p:cNvPr id="14" name="Text 12"/>
          <p:cNvSpPr/>
          <p:nvPr/>
        </p:nvSpPr>
        <p:spPr>
          <a:xfrm>
            <a:off x="396835" y="4138493"/>
            <a:ext cx="13836729" cy="181451"/>
          </a:xfrm>
          <a:prstGeom prst="rect">
            <a:avLst/>
          </a:prstGeom>
          <a:noFill/>
          <a:ln/>
        </p:spPr>
        <p:txBody>
          <a:bodyPr wrap="none" lIns="0" tIns="0" rIns="0" bIns="0" rtlCol="0" anchor="t"/>
          <a:lstStyle/>
          <a:p>
            <a:pPr marL="342900" indent="-342900" algn="l">
              <a:lnSpc>
                <a:spcPts val="1400"/>
              </a:lnSpc>
              <a:buSzPct val="100000"/>
              <a:buFont typeface="+mj-lt"/>
              <a:buAutoNum type="arabicPeriod" startAt="3"/>
            </a:pPr>
            <a:r>
              <a:rPr lang="en-US" sz="850" b="1" kern="0" spc="-18" dirty="0">
                <a:solidFill>
                  <a:srgbClr val="272525"/>
                </a:solidFill>
                <a:latin typeface="Inter" pitchFamily="34" charset="0"/>
                <a:ea typeface="Inter" pitchFamily="34" charset="-122"/>
                <a:cs typeface="Inter" pitchFamily="34" charset="-120"/>
              </a:rPr>
              <a:t>Controller (Application Layer)</a:t>
            </a:r>
            <a:endParaRPr lang="en-US" sz="850" dirty="0"/>
          </a:p>
        </p:txBody>
      </p:sp>
      <p:sp>
        <p:nvSpPr>
          <p:cNvPr id="15" name="Text 13"/>
          <p:cNvSpPr/>
          <p:nvPr/>
        </p:nvSpPr>
        <p:spPr>
          <a:xfrm>
            <a:off x="396835" y="4359593"/>
            <a:ext cx="13836729" cy="181451"/>
          </a:xfrm>
          <a:prstGeom prst="rect">
            <a:avLst/>
          </a:prstGeom>
          <a:noFill/>
          <a:ln/>
        </p:spPr>
        <p:txBody>
          <a:bodyPr wrap="none" lIns="0" tIns="0" rIns="0" bIns="0" rtlCol="0" anchor="t"/>
          <a:lstStyle/>
          <a:p>
            <a:pPr marL="685800" lvl="1" indent="-342900" algn="l">
              <a:lnSpc>
                <a:spcPts val="1400"/>
              </a:lnSpc>
              <a:buSzPct val="100000"/>
              <a:buChar char="•"/>
            </a:pPr>
            <a:r>
              <a:rPr lang="en-US" sz="850" kern="0" spc="-18" dirty="0">
                <a:solidFill>
                  <a:srgbClr val="272525"/>
                </a:solidFill>
                <a:latin typeface="Inter" pitchFamily="34" charset="0"/>
                <a:ea typeface="Inter" pitchFamily="34" charset="-122"/>
                <a:cs typeface="Inter" pitchFamily="34" charset="-120"/>
              </a:rPr>
              <a:t>Acts as an intermediary between the </a:t>
            </a:r>
            <a:r>
              <a:rPr lang="en-US" sz="850" b="1" kern="0" spc="-18" dirty="0">
                <a:solidFill>
                  <a:srgbClr val="272525"/>
                </a:solidFill>
                <a:latin typeface="Inter" pitchFamily="34" charset="0"/>
                <a:ea typeface="Inter" pitchFamily="34" charset="-122"/>
                <a:cs typeface="Inter" pitchFamily="34" charset="-120"/>
              </a:rPr>
              <a:t>Model</a:t>
            </a:r>
            <a:r>
              <a:rPr lang="en-US" sz="850" kern="0" spc="-18" dirty="0">
                <a:solidFill>
                  <a:srgbClr val="272525"/>
                </a:solidFill>
                <a:latin typeface="Inter" pitchFamily="34" charset="0"/>
                <a:ea typeface="Inter" pitchFamily="34" charset="-122"/>
                <a:cs typeface="Inter" pitchFamily="34" charset="-120"/>
              </a:rPr>
              <a:t> and the </a:t>
            </a:r>
            <a:r>
              <a:rPr lang="en-US" sz="850" b="1" kern="0" spc="-18" dirty="0">
                <a:solidFill>
                  <a:srgbClr val="272525"/>
                </a:solidFill>
                <a:latin typeface="Inter" pitchFamily="34" charset="0"/>
                <a:ea typeface="Inter" pitchFamily="34" charset="-122"/>
                <a:cs typeface="Inter" pitchFamily="34" charset="-120"/>
              </a:rPr>
              <a:t>View</a:t>
            </a:r>
            <a:r>
              <a:rPr lang="en-US" sz="850" kern="0" spc="-18" dirty="0">
                <a:solidFill>
                  <a:srgbClr val="272525"/>
                </a:solidFill>
                <a:latin typeface="Inter" pitchFamily="34" charset="0"/>
                <a:ea typeface="Inter" pitchFamily="34" charset="-122"/>
                <a:cs typeface="Inter" pitchFamily="34" charset="-120"/>
              </a:rPr>
              <a:t>.</a:t>
            </a:r>
            <a:endParaRPr lang="en-US" sz="850" dirty="0"/>
          </a:p>
        </p:txBody>
      </p:sp>
      <p:sp>
        <p:nvSpPr>
          <p:cNvPr id="16" name="Text 14"/>
          <p:cNvSpPr/>
          <p:nvPr/>
        </p:nvSpPr>
        <p:spPr>
          <a:xfrm>
            <a:off x="396835" y="4580692"/>
            <a:ext cx="13836729" cy="181451"/>
          </a:xfrm>
          <a:prstGeom prst="rect">
            <a:avLst/>
          </a:prstGeom>
          <a:noFill/>
          <a:ln/>
        </p:spPr>
        <p:txBody>
          <a:bodyPr wrap="none" lIns="0" tIns="0" rIns="0" bIns="0" rtlCol="0" anchor="t"/>
          <a:lstStyle/>
          <a:p>
            <a:pPr marL="685800" lvl="1" indent="-342900" algn="l">
              <a:lnSpc>
                <a:spcPts val="1400"/>
              </a:lnSpc>
              <a:buSzPct val="100000"/>
              <a:buChar char="•"/>
            </a:pPr>
            <a:r>
              <a:rPr lang="en-US" sz="850" kern="0" spc="-18" dirty="0">
                <a:solidFill>
                  <a:srgbClr val="272525"/>
                </a:solidFill>
                <a:latin typeface="Inter" pitchFamily="34" charset="0"/>
                <a:ea typeface="Inter" pitchFamily="34" charset="-122"/>
                <a:cs typeface="Inter" pitchFamily="34" charset="-120"/>
              </a:rPr>
              <a:t>It handles the input from the user (via the View), processes it (using the Model), and returns the appropriate output (back to the View).</a:t>
            </a:r>
            <a:endParaRPr lang="en-US" sz="850" dirty="0"/>
          </a:p>
        </p:txBody>
      </p:sp>
      <p:sp>
        <p:nvSpPr>
          <p:cNvPr id="17" name="Text 15"/>
          <p:cNvSpPr/>
          <p:nvPr/>
        </p:nvSpPr>
        <p:spPr>
          <a:xfrm>
            <a:off x="396835" y="4801791"/>
            <a:ext cx="13836729" cy="181451"/>
          </a:xfrm>
          <a:prstGeom prst="rect">
            <a:avLst/>
          </a:prstGeom>
          <a:noFill/>
          <a:ln/>
        </p:spPr>
        <p:txBody>
          <a:bodyPr wrap="none" lIns="0" tIns="0" rIns="0" bIns="0" rtlCol="0" anchor="t"/>
          <a:lstStyle/>
          <a:p>
            <a:pPr marL="685800" lvl="1" indent="-342900" algn="l">
              <a:lnSpc>
                <a:spcPts val="1400"/>
              </a:lnSpc>
              <a:buSzPct val="100000"/>
              <a:buChar char="•"/>
            </a:pPr>
            <a:r>
              <a:rPr lang="en-US" sz="850" kern="0" spc="-18" dirty="0">
                <a:solidFill>
                  <a:srgbClr val="272525"/>
                </a:solidFill>
                <a:latin typeface="Inter" pitchFamily="34" charset="0"/>
                <a:ea typeface="Inter" pitchFamily="34" charset="-122"/>
                <a:cs typeface="Inter" pitchFamily="34" charset="-120"/>
              </a:rPr>
              <a:t>The </a:t>
            </a:r>
            <a:r>
              <a:rPr lang="en-US" sz="850" b="1" kern="0" spc="-18" dirty="0">
                <a:solidFill>
                  <a:srgbClr val="272525"/>
                </a:solidFill>
                <a:latin typeface="Inter" pitchFamily="34" charset="0"/>
                <a:ea typeface="Inter" pitchFamily="34" charset="-122"/>
                <a:cs typeface="Inter" pitchFamily="34" charset="-120"/>
              </a:rPr>
              <a:t>Controller</a:t>
            </a:r>
            <a:r>
              <a:rPr lang="en-US" sz="850" kern="0" spc="-18" dirty="0">
                <a:solidFill>
                  <a:srgbClr val="272525"/>
                </a:solidFill>
                <a:latin typeface="Inter" pitchFamily="34" charset="0"/>
                <a:ea typeface="Inter" pitchFamily="34" charset="-122"/>
                <a:cs typeface="Inter" pitchFamily="34" charset="-120"/>
              </a:rPr>
              <a:t> contains the business logic for handling user actions like logging in, searching for parking spots, making reservations, processing payments, and activating anti-theft features.</a:t>
            </a:r>
            <a:endParaRPr lang="en-US" sz="850" dirty="0"/>
          </a:p>
        </p:txBody>
      </p:sp>
      <p:sp>
        <p:nvSpPr>
          <p:cNvPr id="18" name="Text 16"/>
          <p:cNvSpPr/>
          <p:nvPr/>
        </p:nvSpPr>
        <p:spPr>
          <a:xfrm>
            <a:off x="396835" y="5022890"/>
            <a:ext cx="13836729" cy="181451"/>
          </a:xfrm>
          <a:prstGeom prst="rect">
            <a:avLst/>
          </a:prstGeom>
          <a:noFill/>
          <a:ln/>
        </p:spPr>
        <p:txBody>
          <a:bodyPr wrap="none" lIns="0" tIns="0" rIns="0" bIns="0" rtlCol="0" anchor="t"/>
          <a:lstStyle/>
          <a:p>
            <a:pPr marL="685800" lvl="1" indent="-342900" algn="l">
              <a:lnSpc>
                <a:spcPts val="1400"/>
              </a:lnSpc>
              <a:buSzPct val="100000"/>
              <a:buChar char="•"/>
            </a:pPr>
            <a:r>
              <a:rPr lang="en-US" sz="850" kern="0" spc="-18" dirty="0">
                <a:solidFill>
                  <a:srgbClr val="272525"/>
                </a:solidFill>
                <a:latin typeface="Inter" pitchFamily="34" charset="0"/>
                <a:ea typeface="Inter" pitchFamily="34" charset="-122"/>
                <a:cs typeface="Inter" pitchFamily="34" charset="-120"/>
              </a:rPr>
              <a:t>Example: A </a:t>
            </a:r>
            <a:r>
              <a:rPr lang="en-US" sz="850" b="1" kern="0" spc="-18" dirty="0">
                <a:solidFill>
                  <a:srgbClr val="272525"/>
                </a:solidFill>
                <a:latin typeface="Inter" pitchFamily="34" charset="0"/>
                <a:ea typeface="Inter" pitchFamily="34" charset="-122"/>
                <a:cs typeface="Inter" pitchFamily="34" charset="-120"/>
              </a:rPr>
              <a:t>ParkingController</a:t>
            </a:r>
            <a:r>
              <a:rPr lang="en-US" sz="850" kern="0" spc="-18" dirty="0">
                <a:solidFill>
                  <a:srgbClr val="272525"/>
                </a:solidFill>
                <a:latin typeface="Inter" pitchFamily="34" charset="0"/>
                <a:ea typeface="Inter" pitchFamily="34" charset="-122"/>
                <a:cs typeface="Inter" pitchFamily="34" charset="-120"/>
              </a:rPr>
              <a:t> that handles requests like reserving a parking spot, a </a:t>
            </a:r>
            <a:r>
              <a:rPr lang="en-US" sz="850" b="1" kern="0" spc="-18" dirty="0">
                <a:solidFill>
                  <a:srgbClr val="272525"/>
                </a:solidFill>
                <a:latin typeface="Inter" pitchFamily="34" charset="0"/>
                <a:ea typeface="Inter" pitchFamily="34" charset="-122"/>
                <a:cs typeface="Inter" pitchFamily="34" charset="-120"/>
              </a:rPr>
              <a:t>UserController</a:t>
            </a:r>
            <a:r>
              <a:rPr lang="en-US" sz="850" kern="0" spc="-18" dirty="0">
                <a:solidFill>
                  <a:srgbClr val="272525"/>
                </a:solidFill>
                <a:latin typeface="Inter" pitchFamily="34" charset="0"/>
                <a:ea typeface="Inter" pitchFamily="34" charset="-122"/>
                <a:cs typeface="Inter" pitchFamily="34" charset="-120"/>
              </a:rPr>
              <a:t> that handles user login, or a </a:t>
            </a:r>
            <a:r>
              <a:rPr lang="en-US" sz="850" b="1" kern="0" spc="-18" dirty="0">
                <a:solidFill>
                  <a:srgbClr val="272525"/>
                </a:solidFill>
                <a:latin typeface="Inter" pitchFamily="34" charset="0"/>
                <a:ea typeface="Inter" pitchFamily="34" charset="-122"/>
                <a:cs typeface="Inter" pitchFamily="34" charset="-120"/>
              </a:rPr>
              <a:t>ReservationController</a:t>
            </a:r>
            <a:r>
              <a:rPr lang="en-US" sz="850" kern="0" spc="-18" dirty="0">
                <a:solidFill>
                  <a:srgbClr val="272525"/>
                </a:solidFill>
                <a:latin typeface="Inter" pitchFamily="34" charset="0"/>
                <a:ea typeface="Inter" pitchFamily="34" charset="-122"/>
                <a:cs typeface="Inter" pitchFamily="34" charset="-120"/>
              </a:rPr>
              <a:t> that handles creating and updating reservations.</a:t>
            </a:r>
            <a:endParaRPr lang="en-US" sz="850" dirty="0"/>
          </a:p>
        </p:txBody>
      </p:sp>
      <p:sp>
        <p:nvSpPr>
          <p:cNvPr id="19" name="Text 17"/>
          <p:cNvSpPr/>
          <p:nvPr/>
        </p:nvSpPr>
        <p:spPr>
          <a:xfrm>
            <a:off x="396835" y="5374362"/>
            <a:ext cx="2525673" cy="212646"/>
          </a:xfrm>
          <a:prstGeom prst="rect">
            <a:avLst/>
          </a:prstGeom>
          <a:noFill/>
          <a:ln/>
        </p:spPr>
        <p:txBody>
          <a:bodyPr wrap="none" lIns="0" tIns="0" rIns="0" bIns="0" rtlCol="0" anchor="t"/>
          <a:lstStyle/>
          <a:p>
            <a:pPr marL="0" indent="0">
              <a:lnSpc>
                <a:spcPts val="1650"/>
              </a:lnSpc>
              <a:buNone/>
            </a:pPr>
            <a:r>
              <a:rPr lang="en-US" sz="1300" b="1" kern="0" spc="-40" dirty="0">
                <a:solidFill>
                  <a:srgbClr val="000000"/>
                </a:solidFill>
                <a:latin typeface="Inter Bold" pitchFamily="34" charset="0"/>
                <a:ea typeface="Inter Bold" pitchFamily="34" charset="-122"/>
                <a:cs typeface="Inter Bold" pitchFamily="34" charset="-120"/>
              </a:rPr>
              <a:t>MVC Workflow for Your System:</a:t>
            </a:r>
            <a:endParaRPr lang="en-US" sz="1300" dirty="0"/>
          </a:p>
        </p:txBody>
      </p:sp>
      <p:sp>
        <p:nvSpPr>
          <p:cNvPr id="20" name="Text 18"/>
          <p:cNvSpPr/>
          <p:nvPr/>
        </p:nvSpPr>
        <p:spPr>
          <a:xfrm>
            <a:off x="396835" y="5757029"/>
            <a:ext cx="13836729" cy="181451"/>
          </a:xfrm>
          <a:prstGeom prst="rect">
            <a:avLst/>
          </a:prstGeom>
          <a:noFill/>
          <a:ln/>
        </p:spPr>
        <p:txBody>
          <a:bodyPr wrap="none" lIns="0" tIns="0" rIns="0" bIns="0" rtlCol="0" anchor="t"/>
          <a:lstStyle/>
          <a:p>
            <a:pPr marL="342900" indent="-342900" algn="l">
              <a:lnSpc>
                <a:spcPts val="1400"/>
              </a:lnSpc>
              <a:buSzPct val="100000"/>
              <a:buFont typeface="+mj-lt"/>
              <a:buAutoNum type="arabicPeriod"/>
            </a:pPr>
            <a:r>
              <a:rPr lang="en-US" sz="850" b="1" kern="0" spc="-18" dirty="0">
                <a:solidFill>
                  <a:srgbClr val="272525"/>
                </a:solidFill>
                <a:latin typeface="Inter" pitchFamily="34" charset="0"/>
                <a:ea typeface="Inter" pitchFamily="34" charset="-122"/>
                <a:cs typeface="Inter" pitchFamily="34" charset="-120"/>
              </a:rPr>
              <a:t>User Interaction:</a:t>
            </a:r>
            <a:endParaRPr lang="en-US" sz="850" dirty="0"/>
          </a:p>
        </p:txBody>
      </p:sp>
      <p:sp>
        <p:nvSpPr>
          <p:cNvPr id="21" name="Text 19"/>
          <p:cNvSpPr/>
          <p:nvPr/>
        </p:nvSpPr>
        <p:spPr>
          <a:xfrm>
            <a:off x="396835" y="5978128"/>
            <a:ext cx="13836729" cy="181451"/>
          </a:xfrm>
          <a:prstGeom prst="rect">
            <a:avLst/>
          </a:prstGeom>
          <a:noFill/>
          <a:ln/>
        </p:spPr>
        <p:txBody>
          <a:bodyPr wrap="none" lIns="0" tIns="0" rIns="0" bIns="0" rtlCol="0" anchor="t"/>
          <a:lstStyle/>
          <a:p>
            <a:pPr marL="685800" lvl="1" indent="-342900" algn="l">
              <a:lnSpc>
                <a:spcPts val="1400"/>
              </a:lnSpc>
              <a:buSzPct val="100000"/>
              <a:buChar char="•"/>
            </a:pPr>
            <a:r>
              <a:rPr lang="en-US" sz="850" kern="0" spc="-18" dirty="0">
                <a:solidFill>
                  <a:srgbClr val="272525"/>
                </a:solidFill>
                <a:latin typeface="Inter" pitchFamily="34" charset="0"/>
                <a:ea typeface="Inter" pitchFamily="34" charset="-122"/>
                <a:cs typeface="Inter" pitchFamily="34" charset="-120"/>
              </a:rPr>
              <a:t>The </a:t>
            </a:r>
            <a:r>
              <a:rPr lang="en-US" sz="850" b="1" kern="0" spc="-18" dirty="0">
                <a:solidFill>
                  <a:srgbClr val="272525"/>
                </a:solidFill>
                <a:latin typeface="Inter" pitchFamily="34" charset="0"/>
                <a:ea typeface="Inter" pitchFamily="34" charset="-122"/>
                <a:cs typeface="Inter" pitchFamily="34" charset="-120"/>
              </a:rPr>
              <a:t>User</a:t>
            </a:r>
            <a:r>
              <a:rPr lang="en-US" sz="850" kern="0" spc="-18" dirty="0">
                <a:solidFill>
                  <a:srgbClr val="272525"/>
                </a:solidFill>
                <a:latin typeface="Inter" pitchFamily="34" charset="0"/>
                <a:ea typeface="Inter" pitchFamily="34" charset="-122"/>
                <a:cs typeface="Inter" pitchFamily="34" charset="-120"/>
              </a:rPr>
              <a:t> or </a:t>
            </a:r>
            <a:r>
              <a:rPr lang="en-US" sz="850" b="1" kern="0" spc="-18" dirty="0">
                <a:solidFill>
                  <a:srgbClr val="272525"/>
                </a:solidFill>
                <a:latin typeface="Inter" pitchFamily="34" charset="0"/>
                <a:ea typeface="Inter" pitchFamily="34" charset="-122"/>
                <a:cs typeface="Inter" pitchFamily="34" charset="-120"/>
              </a:rPr>
              <a:t>Admin</a:t>
            </a:r>
            <a:r>
              <a:rPr lang="en-US" sz="850" kern="0" spc="-18" dirty="0">
                <a:solidFill>
                  <a:srgbClr val="272525"/>
                </a:solidFill>
                <a:latin typeface="Inter" pitchFamily="34" charset="0"/>
                <a:ea typeface="Inter" pitchFamily="34" charset="-122"/>
                <a:cs typeface="Inter" pitchFamily="34" charset="-120"/>
              </a:rPr>
              <a:t> interacts with the </a:t>
            </a:r>
            <a:r>
              <a:rPr lang="en-US" sz="850" b="1" kern="0" spc="-18" dirty="0">
                <a:solidFill>
                  <a:srgbClr val="272525"/>
                </a:solidFill>
                <a:latin typeface="Inter" pitchFamily="34" charset="0"/>
                <a:ea typeface="Inter" pitchFamily="34" charset="-122"/>
                <a:cs typeface="Inter" pitchFamily="34" charset="-120"/>
              </a:rPr>
              <a:t>View</a:t>
            </a:r>
            <a:r>
              <a:rPr lang="en-US" sz="850" kern="0" spc="-18" dirty="0">
                <a:solidFill>
                  <a:srgbClr val="272525"/>
                </a:solidFill>
                <a:latin typeface="Inter" pitchFamily="34" charset="0"/>
                <a:ea typeface="Inter" pitchFamily="34" charset="-122"/>
                <a:cs typeface="Inter" pitchFamily="34" charset="-120"/>
              </a:rPr>
              <a:t> (e.g., the mobile app or web dashboard).</a:t>
            </a:r>
            <a:endParaRPr lang="en-US" sz="850" dirty="0"/>
          </a:p>
        </p:txBody>
      </p:sp>
      <p:sp>
        <p:nvSpPr>
          <p:cNvPr id="22" name="Text 20"/>
          <p:cNvSpPr/>
          <p:nvPr/>
        </p:nvSpPr>
        <p:spPr>
          <a:xfrm>
            <a:off x="396835" y="6199227"/>
            <a:ext cx="13836729" cy="181451"/>
          </a:xfrm>
          <a:prstGeom prst="rect">
            <a:avLst/>
          </a:prstGeom>
          <a:noFill/>
          <a:ln/>
        </p:spPr>
        <p:txBody>
          <a:bodyPr wrap="none" lIns="0" tIns="0" rIns="0" bIns="0" rtlCol="0" anchor="t"/>
          <a:lstStyle/>
          <a:p>
            <a:pPr marL="342900" indent="-342900" algn="l">
              <a:lnSpc>
                <a:spcPts val="1400"/>
              </a:lnSpc>
              <a:buSzPct val="100000"/>
              <a:buFont typeface="+mj-lt"/>
              <a:buAutoNum type="arabicPeriod" startAt="2"/>
            </a:pPr>
            <a:r>
              <a:rPr lang="en-US" sz="850" b="1" kern="0" spc="-18" dirty="0">
                <a:solidFill>
                  <a:srgbClr val="272525"/>
                </a:solidFill>
                <a:latin typeface="Inter" pitchFamily="34" charset="0"/>
                <a:ea typeface="Inter" pitchFamily="34" charset="-122"/>
                <a:cs typeface="Inter" pitchFamily="34" charset="-120"/>
              </a:rPr>
              <a:t>Controller Handling:</a:t>
            </a:r>
            <a:endParaRPr lang="en-US" sz="850" dirty="0"/>
          </a:p>
        </p:txBody>
      </p:sp>
      <p:sp>
        <p:nvSpPr>
          <p:cNvPr id="23" name="Text 21"/>
          <p:cNvSpPr/>
          <p:nvPr/>
        </p:nvSpPr>
        <p:spPr>
          <a:xfrm>
            <a:off x="396835" y="6420326"/>
            <a:ext cx="13836729" cy="181451"/>
          </a:xfrm>
          <a:prstGeom prst="rect">
            <a:avLst/>
          </a:prstGeom>
          <a:noFill/>
          <a:ln/>
        </p:spPr>
        <p:txBody>
          <a:bodyPr wrap="none" lIns="0" tIns="0" rIns="0" bIns="0" rtlCol="0" anchor="t"/>
          <a:lstStyle/>
          <a:p>
            <a:pPr marL="685800" lvl="1" indent="-342900" algn="l">
              <a:lnSpc>
                <a:spcPts val="1400"/>
              </a:lnSpc>
              <a:buSzPct val="100000"/>
              <a:buChar char="•"/>
            </a:pPr>
            <a:r>
              <a:rPr lang="en-US" sz="850" kern="0" spc="-18" dirty="0">
                <a:solidFill>
                  <a:srgbClr val="272525"/>
                </a:solidFill>
                <a:latin typeface="Inter" pitchFamily="34" charset="0"/>
                <a:ea typeface="Inter" pitchFamily="34" charset="-122"/>
                <a:cs typeface="Inter" pitchFamily="34" charset="-120"/>
              </a:rPr>
              <a:t>The </a:t>
            </a:r>
            <a:r>
              <a:rPr lang="en-US" sz="850" b="1" kern="0" spc="-18" dirty="0">
                <a:solidFill>
                  <a:srgbClr val="272525"/>
                </a:solidFill>
                <a:latin typeface="Inter" pitchFamily="34" charset="0"/>
                <a:ea typeface="Inter" pitchFamily="34" charset="-122"/>
                <a:cs typeface="Inter" pitchFamily="34" charset="-120"/>
              </a:rPr>
              <a:t>Controller</a:t>
            </a:r>
            <a:r>
              <a:rPr lang="en-US" sz="850" kern="0" spc="-18" dirty="0">
                <a:solidFill>
                  <a:srgbClr val="272525"/>
                </a:solidFill>
                <a:latin typeface="Inter" pitchFamily="34" charset="0"/>
                <a:ea typeface="Inter" pitchFamily="34" charset="-122"/>
                <a:cs typeface="Inter" pitchFamily="34" charset="-120"/>
              </a:rPr>
              <a:t> receives the user input (such as a parking spot search or reservation request).</a:t>
            </a:r>
            <a:endParaRPr lang="en-US" sz="850" dirty="0"/>
          </a:p>
        </p:txBody>
      </p:sp>
      <p:sp>
        <p:nvSpPr>
          <p:cNvPr id="24" name="Text 22"/>
          <p:cNvSpPr/>
          <p:nvPr/>
        </p:nvSpPr>
        <p:spPr>
          <a:xfrm>
            <a:off x="396835" y="6641425"/>
            <a:ext cx="13836729" cy="181451"/>
          </a:xfrm>
          <a:prstGeom prst="rect">
            <a:avLst/>
          </a:prstGeom>
          <a:noFill/>
          <a:ln/>
        </p:spPr>
        <p:txBody>
          <a:bodyPr wrap="none" lIns="0" tIns="0" rIns="0" bIns="0" rtlCol="0" anchor="t"/>
          <a:lstStyle/>
          <a:p>
            <a:pPr marL="685800" lvl="1" indent="-342900" algn="l">
              <a:lnSpc>
                <a:spcPts val="1400"/>
              </a:lnSpc>
              <a:buSzPct val="100000"/>
              <a:buChar char="•"/>
            </a:pPr>
            <a:r>
              <a:rPr lang="en-US" sz="850" kern="0" spc="-18" dirty="0">
                <a:solidFill>
                  <a:srgbClr val="272525"/>
                </a:solidFill>
                <a:latin typeface="Inter" pitchFamily="34" charset="0"/>
                <a:ea typeface="Inter" pitchFamily="34" charset="-122"/>
                <a:cs typeface="Inter" pitchFamily="34" charset="-120"/>
              </a:rPr>
              <a:t>The </a:t>
            </a:r>
            <a:r>
              <a:rPr lang="en-US" sz="850" b="1" kern="0" spc="-18" dirty="0">
                <a:solidFill>
                  <a:srgbClr val="272525"/>
                </a:solidFill>
                <a:latin typeface="Inter" pitchFamily="34" charset="0"/>
                <a:ea typeface="Inter" pitchFamily="34" charset="-122"/>
                <a:cs typeface="Inter" pitchFamily="34" charset="-120"/>
              </a:rPr>
              <a:t>Controller</a:t>
            </a:r>
            <a:r>
              <a:rPr lang="en-US" sz="850" kern="0" spc="-18" dirty="0">
                <a:solidFill>
                  <a:srgbClr val="272525"/>
                </a:solidFill>
                <a:latin typeface="Inter" pitchFamily="34" charset="0"/>
                <a:ea typeface="Inter" pitchFamily="34" charset="-122"/>
                <a:cs typeface="Inter" pitchFamily="34" charset="-120"/>
              </a:rPr>
              <a:t> invokes the necessary </a:t>
            </a:r>
            <a:r>
              <a:rPr lang="en-US" sz="850" b="1" kern="0" spc="-18" dirty="0">
                <a:solidFill>
                  <a:srgbClr val="272525"/>
                </a:solidFill>
                <a:latin typeface="Inter" pitchFamily="34" charset="0"/>
                <a:ea typeface="Inter" pitchFamily="34" charset="-122"/>
                <a:cs typeface="Inter" pitchFamily="34" charset="-120"/>
              </a:rPr>
              <a:t>Model</a:t>
            </a:r>
            <a:r>
              <a:rPr lang="en-US" sz="850" kern="0" spc="-18" dirty="0">
                <a:solidFill>
                  <a:srgbClr val="272525"/>
                </a:solidFill>
                <a:latin typeface="Inter" pitchFamily="34" charset="0"/>
                <a:ea typeface="Inter" pitchFamily="34" charset="-122"/>
                <a:cs typeface="Inter" pitchFamily="34" charset="-120"/>
              </a:rPr>
              <a:t> (e.g., fetching available parking spots, processing payment, updating reservation data).</a:t>
            </a:r>
            <a:endParaRPr lang="en-US" sz="850" dirty="0"/>
          </a:p>
        </p:txBody>
      </p:sp>
      <p:sp>
        <p:nvSpPr>
          <p:cNvPr id="25" name="Text 23"/>
          <p:cNvSpPr/>
          <p:nvPr/>
        </p:nvSpPr>
        <p:spPr>
          <a:xfrm>
            <a:off x="396835" y="6862524"/>
            <a:ext cx="13836729" cy="181451"/>
          </a:xfrm>
          <a:prstGeom prst="rect">
            <a:avLst/>
          </a:prstGeom>
          <a:noFill/>
          <a:ln/>
        </p:spPr>
        <p:txBody>
          <a:bodyPr wrap="none" lIns="0" tIns="0" rIns="0" bIns="0" rtlCol="0" anchor="t"/>
          <a:lstStyle/>
          <a:p>
            <a:pPr marL="342900" indent="-342900" algn="l">
              <a:lnSpc>
                <a:spcPts val="1400"/>
              </a:lnSpc>
              <a:buSzPct val="100000"/>
              <a:buFont typeface="+mj-lt"/>
              <a:buAutoNum type="arabicPeriod" startAt="3"/>
            </a:pPr>
            <a:r>
              <a:rPr lang="en-US" sz="850" b="1" kern="0" spc="-18" dirty="0">
                <a:solidFill>
                  <a:srgbClr val="272525"/>
                </a:solidFill>
                <a:latin typeface="Inter" pitchFamily="34" charset="0"/>
                <a:ea typeface="Inter" pitchFamily="34" charset="-122"/>
                <a:cs typeface="Inter" pitchFamily="34" charset="-120"/>
              </a:rPr>
              <a:t>Model Processing:</a:t>
            </a:r>
            <a:endParaRPr lang="en-US" sz="850" dirty="0"/>
          </a:p>
        </p:txBody>
      </p:sp>
      <p:sp>
        <p:nvSpPr>
          <p:cNvPr id="26" name="Text 24"/>
          <p:cNvSpPr/>
          <p:nvPr/>
        </p:nvSpPr>
        <p:spPr>
          <a:xfrm>
            <a:off x="396835" y="7083623"/>
            <a:ext cx="13836729" cy="181451"/>
          </a:xfrm>
          <a:prstGeom prst="rect">
            <a:avLst/>
          </a:prstGeom>
          <a:noFill/>
          <a:ln/>
        </p:spPr>
        <p:txBody>
          <a:bodyPr wrap="none" lIns="0" tIns="0" rIns="0" bIns="0" rtlCol="0" anchor="t"/>
          <a:lstStyle/>
          <a:p>
            <a:pPr marL="685800" lvl="1" indent="-342900" algn="l">
              <a:lnSpc>
                <a:spcPts val="1400"/>
              </a:lnSpc>
              <a:buSzPct val="100000"/>
              <a:buChar char="•"/>
            </a:pPr>
            <a:r>
              <a:rPr lang="en-US" sz="850" kern="0" spc="-18" dirty="0">
                <a:solidFill>
                  <a:srgbClr val="272525"/>
                </a:solidFill>
                <a:latin typeface="Inter" pitchFamily="34" charset="0"/>
                <a:ea typeface="Inter" pitchFamily="34" charset="-122"/>
                <a:cs typeface="Inter" pitchFamily="34" charset="-120"/>
              </a:rPr>
              <a:t>The </a:t>
            </a:r>
            <a:r>
              <a:rPr lang="en-US" sz="850" b="1" kern="0" spc="-18" dirty="0">
                <a:solidFill>
                  <a:srgbClr val="272525"/>
                </a:solidFill>
                <a:latin typeface="Inter" pitchFamily="34" charset="0"/>
                <a:ea typeface="Inter" pitchFamily="34" charset="-122"/>
                <a:cs typeface="Inter" pitchFamily="34" charset="-120"/>
              </a:rPr>
              <a:t>Model</a:t>
            </a:r>
            <a:r>
              <a:rPr lang="en-US" sz="850" kern="0" spc="-18" dirty="0">
                <a:solidFill>
                  <a:srgbClr val="272525"/>
                </a:solidFill>
                <a:latin typeface="Inter" pitchFamily="34" charset="0"/>
                <a:ea typeface="Inter" pitchFamily="34" charset="-122"/>
                <a:cs typeface="Inter" pitchFamily="34" charset="-120"/>
              </a:rPr>
              <a:t> handles the business logic, such as checking parking availability, making reservations, processing payments, or updating anti-theft status.</a:t>
            </a:r>
            <a:endParaRPr lang="en-US" sz="850" dirty="0"/>
          </a:p>
        </p:txBody>
      </p:sp>
      <p:sp>
        <p:nvSpPr>
          <p:cNvPr id="27" name="Text 25"/>
          <p:cNvSpPr/>
          <p:nvPr/>
        </p:nvSpPr>
        <p:spPr>
          <a:xfrm>
            <a:off x="396835" y="7304723"/>
            <a:ext cx="13836729" cy="181451"/>
          </a:xfrm>
          <a:prstGeom prst="rect">
            <a:avLst/>
          </a:prstGeom>
          <a:noFill/>
          <a:ln/>
        </p:spPr>
        <p:txBody>
          <a:bodyPr wrap="none" lIns="0" tIns="0" rIns="0" bIns="0" rtlCol="0" anchor="t"/>
          <a:lstStyle/>
          <a:p>
            <a:pPr marL="685800" lvl="1" indent="-342900" algn="l">
              <a:lnSpc>
                <a:spcPts val="1400"/>
              </a:lnSpc>
              <a:buSzPct val="100000"/>
              <a:buChar char="•"/>
            </a:pPr>
            <a:r>
              <a:rPr lang="en-US" sz="850" kern="0" spc="-18" dirty="0">
                <a:solidFill>
                  <a:srgbClr val="272525"/>
                </a:solidFill>
                <a:latin typeface="Inter" pitchFamily="34" charset="0"/>
                <a:ea typeface="Inter" pitchFamily="34" charset="-122"/>
                <a:cs typeface="Inter" pitchFamily="34" charset="-120"/>
              </a:rPr>
              <a:t>It retrieves or stores data in the </a:t>
            </a:r>
            <a:r>
              <a:rPr lang="en-US" sz="850" b="1" kern="0" spc="-18" dirty="0">
                <a:solidFill>
                  <a:srgbClr val="272525"/>
                </a:solidFill>
                <a:latin typeface="Inter" pitchFamily="34" charset="0"/>
                <a:ea typeface="Inter" pitchFamily="34" charset="-122"/>
                <a:cs typeface="Inter" pitchFamily="34" charset="-120"/>
              </a:rPr>
              <a:t>Database</a:t>
            </a:r>
            <a:r>
              <a:rPr lang="en-US" sz="850" kern="0" spc="-18" dirty="0">
                <a:solidFill>
                  <a:srgbClr val="272525"/>
                </a:solidFill>
                <a:latin typeface="Inter" pitchFamily="34" charset="0"/>
                <a:ea typeface="Inter" pitchFamily="34" charset="-122"/>
                <a:cs typeface="Inter" pitchFamily="34" charset="-120"/>
              </a:rPr>
              <a:t> as needed.</a:t>
            </a:r>
            <a:endParaRPr lang="en-US" sz="850" dirty="0"/>
          </a:p>
        </p:txBody>
      </p:sp>
      <p:sp>
        <p:nvSpPr>
          <p:cNvPr id="28" name="Text 26"/>
          <p:cNvSpPr/>
          <p:nvPr/>
        </p:nvSpPr>
        <p:spPr>
          <a:xfrm>
            <a:off x="396835" y="7525822"/>
            <a:ext cx="13836729" cy="181451"/>
          </a:xfrm>
          <a:prstGeom prst="rect">
            <a:avLst/>
          </a:prstGeom>
          <a:noFill/>
          <a:ln/>
        </p:spPr>
        <p:txBody>
          <a:bodyPr wrap="none" lIns="0" tIns="0" rIns="0" bIns="0" rtlCol="0" anchor="t"/>
          <a:lstStyle/>
          <a:p>
            <a:pPr marL="342900" indent="-342900" algn="l">
              <a:lnSpc>
                <a:spcPts val="1400"/>
              </a:lnSpc>
              <a:buSzPct val="100000"/>
              <a:buFont typeface="+mj-lt"/>
              <a:buAutoNum type="arabicPeriod" startAt="4"/>
            </a:pPr>
            <a:r>
              <a:rPr lang="en-US" sz="850" b="1" kern="0" spc="-18" dirty="0">
                <a:solidFill>
                  <a:srgbClr val="272525"/>
                </a:solidFill>
                <a:latin typeface="Inter" pitchFamily="34" charset="0"/>
                <a:ea typeface="Inter" pitchFamily="34" charset="-122"/>
                <a:cs typeface="Inter" pitchFamily="34" charset="-120"/>
              </a:rPr>
              <a:t>View Update:</a:t>
            </a:r>
            <a:endParaRPr lang="en-US" sz="850" dirty="0"/>
          </a:p>
        </p:txBody>
      </p:sp>
      <p:sp>
        <p:nvSpPr>
          <p:cNvPr id="29" name="Text 27"/>
          <p:cNvSpPr/>
          <p:nvPr/>
        </p:nvSpPr>
        <p:spPr>
          <a:xfrm>
            <a:off x="396835" y="7746921"/>
            <a:ext cx="13836729" cy="181451"/>
          </a:xfrm>
          <a:prstGeom prst="rect">
            <a:avLst/>
          </a:prstGeom>
          <a:noFill/>
          <a:ln/>
        </p:spPr>
        <p:txBody>
          <a:bodyPr wrap="none" lIns="0" tIns="0" rIns="0" bIns="0" rtlCol="0" anchor="t"/>
          <a:lstStyle/>
          <a:p>
            <a:pPr marL="685800" lvl="1" indent="-342900" algn="l">
              <a:lnSpc>
                <a:spcPts val="1400"/>
              </a:lnSpc>
              <a:buSzPct val="100000"/>
              <a:buChar char="•"/>
            </a:pPr>
            <a:r>
              <a:rPr lang="en-US" sz="850" kern="0" spc="-18" dirty="0">
                <a:solidFill>
                  <a:srgbClr val="272525"/>
                </a:solidFill>
                <a:latin typeface="Inter" pitchFamily="34" charset="0"/>
                <a:ea typeface="Inter" pitchFamily="34" charset="-122"/>
                <a:cs typeface="Inter" pitchFamily="34" charset="-120"/>
              </a:rPr>
              <a:t>The </a:t>
            </a:r>
            <a:r>
              <a:rPr lang="en-US" sz="850" b="1" kern="0" spc="-18" dirty="0">
                <a:solidFill>
                  <a:srgbClr val="272525"/>
                </a:solidFill>
                <a:latin typeface="Inter" pitchFamily="34" charset="0"/>
                <a:ea typeface="Inter" pitchFamily="34" charset="-122"/>
                <a:cs typeface="Inter" pitchFamily="34" charset="-120"/>
              </a:rPr>
              <a:t>Controller</a:t>
            </a:r>
            <a:r>
              <a:rPr lang="en-US" sz="850" kern="0" spc="-18" dirty="0">
                <a:solidFill>
                  <a:srgbClr val="272525"/>
                </a:solidFill>
                <a:latin typeface="Inter" pitchFamily="34" charset="0"/>
                <a:ea typeface="Inter" pitchFamily="34" charset="-122"/>
                <a:cs typeface="Inter" pitchFamily="34" charset="-120"/>
              </a:rPr>
              <a:t> passes the processed data back to the </a:t>
            </a:r>
            <a:r>
              <a:rPr lang="en-US" sz="850" b="1" kern="0" spc="-18" dirty="0">
                <a:solidFill>
                  <a:srgbClr val="272525"/>
                </a:solidFill>
                <a:latin typeface="Inter" pitchFamily="34" charset="0"/>
                <a:ea typeface="Inter" pitchFamily="34" charset="-122"/>
                <a:cs typeface="Inter" pitchFamily="34" charset="-120"/>
              </a:rPr>
              <a:t>View</a:t>
            </a:r>
            <a:r>
              <a:rPr lang="en-US" sz="850" kern="0" spc="-18" dirty="0">
                <a:solidFill>
                  <a:srgbClr val="272525"/>
                </a:solidFill>
                <a:latin typeface="Inter" pitchFamily="34" charset="0"/>
                <a:ea typeface="Inter" pitchFamily="34" charset="-122"/>
                <a:cs typeface="Inter" pitchFamily="34" charset="-120"/>
              </a:rPr>
              <a:t>, which updates the user interface to reflect the results (e.g., showing available parking spots, confirming the reservation, displaying payment confirmation).</a:t>
            </a:r>
            <a:endParaRPr lang="en-US" sz="850" dirty="0"/>
          </a:p>
        </p:txBody>
      </p:sp>
      <p:sp>
        <p:nvSpPr>
          <p:cNvPr id="30" name="Text 28"/>
          <p:cNvSpPr/>
          <p:nvPr/>
        </p:nvSpPr>
        <p:spPr>
          <a:xfrm>
            <a:off x="396835" y="8098393"/>
            <a:ext cx="3250525" cy="212646"/>
          </a:xfrm>
          <a:prstGeom prst="rect">
            <a:avLst/>
          </a:prstGeom>
          <a:noFill/>
          <a:ln/>
        </p:spPr>
        <p:txBody>
          <a:bodyPr wrap="none" lIns="0" tIns="0" rIns="0" bIns="0" rtlCol="0" anchor="t"/>
          <a:lstStyle/>
          <a:p>
            <a:pPr marL="0" indent="0">
              <a:lnSpc>
                <a:spcPts val="1650"/>
              </a:lnSpc>
              <a:buNone/>
            </a:pPr>
            <a:r>
              <a:rPr lang="en-US" sz="1300" b="1" kern="0" spc="-40" dirty="0">
                <a:solidFill>
                  <a:srgbClr val="000000"/>
                </a:solidFill>
                <a:latin typeface="Inter Bold" pitchFamily="34" charset="0"/>
                <a:ea typeface="Inter Bold" pitchFamily="34" charset="-122"/>
                <a:cs typeface="Inter Bold" pitchFamily="34" charset="-120"/>
              </a:rPr>
              <a:t>Example for MVC in Your Parking System:</a:t>
            </a:r>
            <a:endParaRPr lang="en-US" sz="1300" dirty="0"/>
          </a:p>
        </p:txBody>
      </p:sp>
      <p:sp>
        <p:nvSpPr>
          <p:cNvPr id="31" name="Text 29"/>
          <p:cNvSpPr/>
          <p:nvPr/>
        </p:nvSpPr>
        <p:spPr>
          <a:xfrm>
            <a:off x="396835" y="8481060"/>
            <a:ext cx="13836729" cy="181451"/>
          </a:xfrm>
          <a:prstGeom prst="rect">
            <a:avLst/>
          </a:prstGeom>
          <a:noFill/>
          <a:ln/>
        </p:spPr>
        <p:txBody>
          <a:bodyPr wrap="none" lIns="0" tIns="0" rIns="0" bIns="0" rtlCol="0" anchor="t"/>
          <a:lstStyle/>
          <a:p>
            <a:pPr marL="342900" indent="-342900" algn="l">
              <a:lnSpc>
                <a:spcPts val="1400"/>
              </a:lnSpc>
              <a:buSzPct val="100000"/>
              <a:buChar char="•"/>
            </a:pPr>
            <a:r>
              <a:rPr lang="en-US" sz="850" b="1" kern="0" spc="-18" dirty="0">
                <a:solidFill>
                  <a:srgbClr val="272525"/>
                </a:solidFill>
                <a:latin typeface="Inter" pitchFamily="34" charset="0"/>
                <a:ea typeface="Inter" pitchFamily="34" charset="-122"/>
                <a:cs typeface="Inter" pitchFamily="34" charset="-120"/>
              </a:rPr>
              <a:t>Model:</a:t>
            </a:r>
            <a:endParaRPr lang="en-US" sz="850" dirty="0"/>
          </a:p>
        </p:txBody>
      </p:sp>
      <p:sp>
        <p:nvSpPr>
          <p:cNvPr id="32" name="Text 30"/>
          <p:cNvSpPr/>
          <p:nvPr/>
        </p:nvSpPr>
        <p:spPr>
          <a:xfrm>
            <a:off x="396835" y="8702159"/>
            <a:ext cx="13836729" cy="181451"/>
          </a:xfrm>
          <a:prstGeom prst="rect">
            <a:avLst/>
          </a:prstGeom>
          <a:noFill/>
          <a:ln/>
        </p:spPr>
        <p:txBody>
          <a:bodyPr wrap="none" lIns="0" tIns="0" rIns="0" bIns="0" rtlCol="0" anchor="t"/>
          <a:lstStyle/>
          <a:p>
            <a:pPr marL="685800" lvl="1" indent="-342900" algn="l">
              <a:lnSpc>
                <a:spcPts val="1400"/>
              </a:lnSpc>
              <a:buSzPct val="100000"/>
              <a:buChar char="•"/>
            </a:pPr>
            <a:r>
              <a:rPr lang="en-US" sz="850" b="1" kern="0" spc="-18" dirty="0">
                <a:solidFill>
                  <a:srgbClr val="272525"/>
                </a:solidFill>
                <a:latin typeface="Inter" pitchFamily="34" charset="0"/>
                <a:ea typeface="Inter" pitchFamily="34" charset="-122"/>
                <a:cs typeface="Inter" pitchFamily="34" charset="-120"/>
              </a:rPr>
              <a:t>ParkingSpot Model:</a:t>
            </a:r>
            <a:r>
              <a:rPr lang="en-US" sz="850" kern="0" spc="-18" dirty="0">
                <a:solidFill>
                  <a:srgbClr val="272525"/>
                </a:solidFill>
                <a:latin typeface="Inter" pitchFamily="34" charset="0"/>
                <a:ea typeface="Inter" pitchFamily="34" charset="-122"/>
                <a:cs typeface="Inter" pitchFamily="34" charset="-120"/>
              </a:rPr>
              <a:t> Defines properties like spot ID, location, availability, and pricing.</a:t>
            </a:r>
            <a:endParaRPr lang="en-US" sz="850" dirty="0"/>
          </a:p>
        </p:txBody>
      </p:sp>
      <p:sp>
        <p:nvSpPr>
          <p:cNvPr id="33" name="Text 31"/>
          <p:cNvSpPr/>
          <p:nvPr/>
        </p:nvSpPr>
        <p:spPr>
          <a:xfrm>
            <a:off x="396835" y="8923258"/>
            <a:ext cx="13836729" cy="181451"/>
          </a:xfrm>
          <a:prstGeom prst="rect">
            <a:avLst/>
          </a:prstGeom>
          <a:noFill/>
          <a:ln/>
        </p:spPr>
        <p:txBody>
          <a:bodyPr wrap="none" lIns="0" tIns="0" rIns="0" bIns="0" rtlCol="0" anchor="t"/>
          <a:lstStyle/>
          <a:p>
            <a:pPr marL="685800" lvl="1" indent="-342900" algn="l">
              <a:lnSpc>
                <a:spcPts val="1400"/>
              </a:lnSpc>
              <a:buSzPct val="100000"/>
              <a:buChar char="•"/>
            </a:pPr>
            <a:r>
              <a:rPr lang="en-US" sz="850" b="1" kern="0" spc="-18" dirty="0">
                <a:solidFill>
                  <a:srgbClr val="272525"/>
                </a:solidFill>
                <a:latin typeface="Inter" pitchFamily="34" charset="0"/>
                <a:ea typeface="Inter" pitchFamily="34" charset="-122"/>
                <a:cs typeface="Inter" pitchFamily="34" charset="-120"/>
              </a:rPr>
              <a:t>User Model:</a:t>
            </a:r>
            <a:r>
              <a:rPr lang="en-US" sz="850" kern="0" spc="-18" dirty="0">
                <a:solidFill>
                  <a:srgbClr val="272525"/>
                </a:solidFill>
                <a:latin typeface="Inter" pitchFamily="34" charset="0"/>
                <a:ea typeface="Inter" pitchFamily="34" charset="-122"/>
                <a:cs typeface="Inter" pitchFamily="34" charset="-120"/>
              </a:rPr>
              <a:t> Contains user-specific information like name, email, and parking history.</a:t>
            </a:r>
            <a:endParaRPr lang="en-US" sz="850" dirty="0"/>
          </a:p>
        </p:txBody>
      </p:sp>
      <p:sp>
        <p:nvSpPr>
          <p:cNvPr id="34" name="Text 32"/>
          <p:cNvSpPr/>
          <p:nvPr/>
        </p:nvSpPr>
        <p:spPr>
          <a:xfrm>
            <a:off x="396835" y="9144357"/>
            <a:ext cx="13836729" cy="181451"/>
          </a:xfrm>
          <a:prstGeom prst="rect">
            <a:avLst/>
          </a:prstGeom>
          <a:noFill/>
          <a:ln/>
        </p:spPr>
        <p:txBody>
          <a:bodyPr wrap="none" lIns="0" tIns="0" rIns="0" bIns="0" rtlCol="0" anchor="t"/>
          <a:lstStyle/>
          <a:p>
            <a:pPr marL="685800" lvl="1" indent="-342900" algn="l">
              <a:lnSpc>
                <a:spcPts val="1400"/>
              </a:lnSpc>
              <a:buSzPct val="100000"/>
              <a:buChar char="•"/>
            </a:pPr>
            <a:r>
              <a:rPr lang="en-US" sz="850" b="1" kern="0" spc="-18" dirty="0">
                <a:solidFill>
                  <a:srgbClr val="272525"/>
                </a:solidFill>
                <a:latin typeface="Inter" pitchFamily="34" charset="0"/>
                <a:ea typeface="Inter" pitchFamily="34" charset="-122"/>
                <a:cs typeface="Inter" pitchFamily="34" charset="-120"/>
              </a:rPr>
              <a:t>Reservation Model:</a:t>
            </a:r>
            <a:r>
              <a:rPr lang="en-US" sz="850" kern="0" spc="-18" dirty="0">
                <a:solidFill>
                  <a:srgbClr val="272525"/>
                </a:solidFill>
                <a:latin typeface="Inter" pitchFamily="34" charset="0"/>
                <a:ea typeface="Inter" pitchFamily="34" charset="-122"/>
                <a:cs typeface="Inter" pitchFamily="34" charset="-120"/>
              </a:rPr>
              <a:t> Manages parking reservations with fields like start time, end time, parking spot ID, and user ID.</a:t>
            </a:r>
            <a:endParaRPr lang="en-US" sz="850" dirty="0"/>
          </a:p>
        </p:txBody>
      </p:sp>
      <p:sp>
        <p:nvSpPr>
          <p:cNvPr id="35" name="Text 33"/>
          <p:cNvSpPr/>
          <p:nvPr/>
        </p:nvSpPr>
        <p:spPr>
          <a:xfrm>
            <a:off x="396835" y="9365456"/>
            <a:ext cx="13836729" cy="181451"/>
          </a:xfrm>
          <a:prstGeom prst="rect">
            <a:avLst/>
          </a:prstGeom>
          <a:noFill/>
          <a:ln/>
        </p:spPr>
        <p:txBody>
          <a:bodyPr wrap="none" lIns="0" tIns="0" rIns="0" bIns="0" rtlCol="0" anchor="t"/>
          <a:lstStyle/>
          <a:p>
            <a:pPr marL="685800" lvl="1" indent="-342900" algn="l">
              <a:lnSpc>
                <a:spcPts val="1400"/>
              </a:lnSpc>
              <a:buSzPct val="100000"/>
              <a:buChar char="•"/>
            </a:pPr>
            <a:r>
              <a:rPr lang="en-US" sz="850" b="1" kern="0" spc="-18" dirty="0">
                <a:solidFill>
                  <a:srgbClr val="272525"/>
                </a:solidFill>
                <a:latin typeface="Inter" pitchFamily="34" charset="0"/>
                <a:ea typeface="Inter" pitchFamily="34" charset="-122"/>
                <a:cs typeface="Inter" pitchFamily="34" charset="-120"/>
              </a:rPr>
              <a:t>Payment Model:</a:t>
            </a:r>
            <a:r>
              <a:rPr lang="en-US" sz="850" kern="0" spc="-18" dirty="0">
                <a:solidFill>
                  <a:srgbClr val="272525"/>
                </a:solidFill>
                <a:latin typeface="Inter" pitchFamily="34" charset="0"/>
                <a:ea typeface="Inter" pitchFamily="34" charset="-122"/>
                <a:cs typeface="Inter" pitchFamily="34" charset="-120"/>
              </a:rPr>
              <a:t> Handles payment data, including amount, payment method, and transaction status.</a:t>
            </a:r>
            <a:endParaRPr lang="en-US" sz="850" dirty="0"/>
          </a:p>
        </p:txBody>
      </p:sp>
      <p:sp>
        <p:nvSpPr>
          <p:cNvPr id="36" name="Text 34"/>
          <p:cNvSpPr/>
          <p:nvPr/>
        </p:nvSpPr>
        <p:spPr>
          <a:xfrm>
            <a:off x="396835" y="9586555"/>
            <a:ext cx="13836729" cy="181451"/>
          </a:xfrm>
          <a:prstGeom prst="rect">
            <a:avLst/>
          </a:prstGeom>
          <a:noFill/>
          <a:ln/>
        </p:spPr>
        <p:txBody>
          <a:bodyPr wrap="none" lIns="0" tIns="0" rIns="0" bIns="0" rtlCol="0" anchor="t"/>
          <a:lstStyle/>
          <a:p>
            <a:pPr marL="342900" indent="-342900" algn="l">
              <a:lnSpc>
                <a:spcPts val="1400"/>
              </a:lnSpc>
              <a:buSzPct val="100000"/>
              <a:buChar char="•"/>
            </a:pPr>
            <a:r>
              <a:rPr lang="en-US" sz="850" b="1" kern="0" spc="-18" dirty="0">
                <a:solidFill>
                  <a:srgbClr val="272525"/>
                </a:solidFill>
                <a:latin typeface="Inter" pitchFamily="34" charset="0"/>
                <a:ea typeface="Inter" pitchFamily="34" charset="-122"/>
                <a:cs typeface="Inter" pitchFamily="34" charset="-120"/>
              </a:rPr>
              <a:t>View:</a:t>
            </a:r>
            <a:endParaRPr lang="en-US" sz="850" dirty="0"/>
          </a:p>
        </p:txBody>
      </p:sp>
      <p:sp>
        <p:nvSpPr>
          <p:cNvPr id="37" name="Text 35"/>
          <p:cNvSpPr/>
          <p:nvPr/>
        </p:nvSpPr>
        <p:spPr>
          <a:xfrm>
            <a:off x="396835" y="9807654"/>
            <a:ext cx="13836729" cy="181451"/>
          </a:xfrm>
          <a:prstGeom prst="rect">
            <a:avLst/>
          </a:prstGeom>
          <a:noFill/>
          <a:ln/>
        </p:spPr>
        <p:txBody>
          <a:bodyPr wrap="none" lIns="0" tIns="0" rIns="0" bIns="0" rtlCol="0" anchor="t"/>
          <a:lstStyle/>
          <a:p>
            <a:pPr marL="685800" lvl="1" indent="-342900" algn="l">
              <a:lnSpc>
                <a:spcPts val="1400"/>
              </a:lnSpc>
              <a:buSzPct val="100000"/>
              <a:buChar char="•"/>
            </a:pPr>
            <a:r>
              <a:rPr lang="en-US" sz="850" b="1" kern="0" spc="-18" dirty="0">
                <a:solidFill>
                  <a:srgbClr val="272525"/>
                </a:solidFill>
                <a:latin typeface="Inter" pitchFamily="34" charset="0"/>
                <a:ea typeface="Inter" pitchFamily="34" charset="-122"/>
                <a:cs typeface="Inter" pitchFamily="34" charset="-120"/>
              </a:rPr>
              <a:t>Mobile App UI (User):</a:t>
            </a:r>
            <a:r>
              <a:rPr lang="en-US" sz="850" kern="0" spc="-18" dirty="0">
                <a:solidFill>
                  <a:srgbClr val="272525"/>
                </a:solidFill>
                <a:latin typeface="Inter" pitchFamily="34" charset="0"/>
                <a:ea typeface="Inter" pitchFamily="34" charset="-122"/>
                <a:cs typeface="Inter" pitchFamily="34" charset="-120"/>
              </a:rPr>
              <a:t> Interface for users to search for available spots, reserve a spot, and view payment details.</a:t>
            </a:r>
            <a:endParaRPr lang="en-US" sz="850" dirty="0"/>
          </a:p>
        </p:txBody>
      </p:sp>
      <p:sp>
        <p:nvSpPr>
          <p:cNvPr id="38" name="Text 36"/>
          <p:cNvSpPr/>
          <p:nvPr/>
        </p:nvSpPr>
        <p:spPr>
          <a:xfrm>
            <a:off x="396835" y="10028753"/>
            <a:ext cx="13836729" cy="181451"/>
          </a:xfrm>
          <a:prstGeom prst="rect">
            <a:avLst/>
          </a:prstGeom>
          <a:noFill/>
          <a:ln/>
        </p:spPr>
        <p:txBody>
          <a:bodyPr wrap="none" lIns="0" tIns="0" rIns="0" bIns="0" rtlCol="0" anchor="t"/>
          <a:lstStyle/>
          <a:p>
            <a:pPr marL="685800" lvl="1" indent="-342900" algn="l">
              <a:lnSpc>
                <a:spcPts val="1400"/>
              </a:lnSpc>
              <a:buSzPct val="100000"/>
              <a:buChar char="•"/>
            </a:pPr>
            <a:r>
              <a:rPr lang="en-US" sz="850" b="1" kern="0" spc="-18" dirty="0">
                <a:solidFill>
                  <a:srgbClr val="272525"/>
                </a:solidFill>
                <a:latin typeface="Inter" pitchFamily="34" charset="0"/>
                <a:ea typeface="Inter" pitchFamily="34" charset="-122"/>
                <a:cs typeface="Inter" pitchFamily="34" charset="-120"/>
              </a:rPr>
              <a:t>Admin Dashboard UI:</a:t>
            </a:r>
            <a:r>
              <a:rPr lang="en-US" sz="850" kern="0" spc="-18" dirty="0">
                <a:solidFill>
                  <a:srgbClr val="272525"/>
                </a:solidFill>
                <a:latin typeface="Inter" pitchFamily="34" charset="0"/>
                <a:ea typeface="Inter" pitchFamily="34" charset="-122"/>
                <a:cs typeface="Inter" pitchFamily="34" charset="-120"/>
              </a:rPr>
              <a:t> Web interface for admins to manage parking spots, users, generate reports, etc.</a:t>
            </a:r>
            <a:endParaRPr lang="en-US" sz="850" dirty="0"/>
          </a:p>
        </p:txBody>
      </p:sp>
      <p:sp>
        <p:nvSpPr>
          <p:cNvPr id="39" name="Text 37"/>
          <p:cNvSpPr/>
          <p:nvPr/>
        </p:nvSpPr>
        <p:spPr>
          <a:xfrm>
            <a:off x="396835" y="10249853"/>
            <a:ext cx="13836729" cy="181451"/>
          </a:xfrm>
          <a:prstGeom prst="rect">
            <a:avLst/>
          </a:prstGeom>
          <a:noFill/>
          <a:ln/>
        </p:spPr>
        <p:txBody>
          <a:bodyPr wrap="none" lIns="0" tIns="0" rIns="0" bIns="0" rtlCol="0" anchor="t"/>
          <a:lstStyle/>
          <a:p>
            <a:pPr marL="342900" indent="-342900" algn="l">
              <a:lnSpc>
                <a:spcPts val="1400"/>
              </a:lnSpc>
              <a:buSzPct val="100000"/>
              <a:buChar char="•"/>
            </a:pPr>
            <a:r>
              <a:rPr lang="en-US" sz="850" b="1" kern="0" spc="-18" dirty="0">
                <a:solidFill>
                  <a:srgbClr val="272525"/>
                </a:solidFill>
                <a:latin typeface="Inter" pitchFamily="34" charset="0"/>
                <a:ea typeface="Inter" pitchFamily="34" charset="-122"/>
                <a:cs typeface="Inter" pitchFamily="34" charset="-120"/>
              </a:rPr>
              <a:t>Controller:</a:t>
            </a:r>
            <a:endParaRPr lang="en-US" sz="850" dirty="0"/>
          </a:p>
        </p:txBody>
      </p:sp>
      <p:sp>
        <p:nvSpPr>
          <p:cNvPr id="40" name="Text 38"/>
          <p:cNvSpPr/>
          <p:nvPr/>
        </p:nvSpPr>
        <p:spPr>
          <a:xfrm>
            <a:off x="396835" y="10470952"/>
            <a:ext cx="13836729" cy="181451"/>
          </a:xfrm>
          <a:prstGeom prst="rect">
            <a:avLst/>
          </a:prstGeom>
          <a:noFill/>
          <a:ln/>
        </p:spPr>
        <p:txBody>
          <a:bodyPr wrap="none" lIns="0" tIns="0" rIns="0" bIns="0" rtlCol="0" anchor="t"/>
          <a:lstStyle/>
          <a:p>
            <a:pPr marL="685800" lvl="1" indent="-342900" algn="l">
              <a:lnSpc>
                <a:spcPts val="1400"/>
              </a:lnSpc>
              <a:buSzPct val="100000"/>
              <a:buChar char="•"/>
            </a:pPr>
            <a:r>
              <a:rPr lang="en-US" sz="850" b="1" kern="0" spc="-18" dirty="0">
                <a:solidFill>
                  <a:srgbClr val="272525"/>
                </a:solidFill>
                <a:latin typeface="Inter" pitchFamily="34" charset="0"/>
                <a:ea typeface="Inter" pitchFamily="34" charset="-122"/>
                <a:cs typeface="Inter" pitchFamily="34" charset="-120"/>
              </a:rPr>
              <a:t>ParkingController:</a:t>
            </a:r>
            <a:r>
              <a:rPr lang="en-US" sz="850" kern="0" spc="-18" dirty="0">
                <a:solidFill>
                  <a:srgbClr val="272525"/>
                </a:solidFill>
                <a:latin typeface="Inter" pitchFamily="34" charset="0"/>
                <a:ea typeface="Inter" pitchFamily="34" charset="-122"/>
                <a:cs typeface="Inter" pitchFamily="34" charset="-120"/>
              </a:rPr>
              <a:t> Handles user requests for searching and reserving parking spots.</a:t>
            </a:r>
            <a:endParaRPr lang="en-US" sz="850" dirty="0"/>
          </a:p>
        </p:txBody>
      </p:sp>
      <p:sp>
        <p:nvSpPr>
          <p:cNvPr id="41" name="Text 39"/>
          <p:cNvSpPr/>
          <p:nvPr/>
        </p:nvSpPr>
        <p:spPr>
          <a:xfrm>
            <a:off x="396835" y="10692051"/>
            <a:ext cx="13836729" cy="181451"/>
          </a:xfrm>
          <a:prstGeom prst="rect">
            <a:avLst/>
          </a:prstGeom>
          <a:noFill/>
          <a:ln/>
        </p:spPr>
        <p:txBody>
          <a:bodyPr wrap="none" lIns="0" tIns="0" rIns="0" bIns="0" rtlCol="0" anchor="t"/>
          <a:lstStyle/>
          <a:p>
            <a:pPr marL="685800" lvl="1" indent="-342900" algn="l">
              <a:lnSpc>
                <a:spcPts val="1400"/>
              </a:lnSpc>
              <a:buSzPct val="100000"/>
              <a:buChar char="•"/>
            </a:pPr>
            <a:r>
              <a:rPr lang="en-US" sz="850" b="1" kern="0" spc="-18" dirty="0">
                <a:solidFill>
                  <a:srgbClr val="272525"/>
                </a:solidFill>
                <a:latin typeface="Inter" pitchFamily="34" charset="0"/>
                <a:ea typeface="Inter" pitchFamily="34" charset="-122"/>
                <a:cs typeface="Inter" pitchFamily="34" charset="-120"/>
              </a:rPr>
              <a:t>UserController:</a:t>
            </a:r>
            <a:r>
              <a:rPr lang="en-US" sz="850" kern="0" spc="-18" dirty="0">
                <a:solidFill>
                  <a:srgbClr val="272525"/>
                </a:solidFill>
                <a:latin typeface="Inter" pitchFamily="34" charset="0"/>
                <a:ea typeface="Inter" pitchFamily="34" charset="-122"/>
                <a:cs typeface="Inter" pitchFamily="34" charset="-120"/>
              </a:rPr>
              <a:t> Manages user authentication (login, signup).</a:t>
            </a:r>
            <a:endParaRPr lang="en-US" sz="850" dirty="0"/>
          </a:p>
        </p:txBody>
      </p:sp>
      <p:sp>
        <p:nvSpPr>
          <p:cNvPr id="42" name="Text 40"/>
          <p:cNvSpPr/>
          <p:nvPr/>
        </p:nvSpPr>
        <p:spPr>
          <a:xfrm>
            <a:off x="396835" y="10913150"/>
            <a:ext cx="13836729" cy="181451"/>
          </a:xfrm>
          <a:prstGeom prst="rect">
            <a:avLst/>
          </a:prstGeom>
          <a:noFill/>
          <a:ln/>
        </p:spPr>
        <p:txBody>
          <a:bodyPr wrap="none" lIns="0" tIns="0" rIns="0" bIns="0" rtlCol="0" anchor="t"/>
          <a:lstStyle/>
          <a:p>
            <a:pPr marL="685800" lvl="1" indent="-342900" algn="l">
              <a:lnSpc>
                <a:spcPts val="1400"/>
              </a:lnSpc>
              <a:buSzPct val="100000"/>
              <a:buChar char="•"/>
            </a:pPr>
            <a:r>
              <a:rPr lang="en-US" sz="850" b="1" kern="0" spc="-18" dirty="0">
                <a:solidFill>
                  <a:srgbClr val="272525"/>
                </a:solidFill>
                <a:latin typeface="Inter" pitchFamily="34" charset="0"/>
                <a:ea typeface="Inter" pitchFamily="34" charset="-122"/>
                <a:cs typeface="Inter" pitchFamily="34" charset="-120"/>
              </a:rPr>
              <a:t>PaymentController:</a:t>
            </a:r>
            <a:r>
              <a:rPr lang="en-US" sz="850" kern="0" spc="-18" dirty="0">
                <a:solidFill>
                  <a:srgbClr val="272525"/>
                </a:solidFill>
                <a:latin typeface="Inter" pitchFamily="34" charset="0"/>
                <a:ea typeface="Inter" pitchFamily="34" charset="-122"/>
                <a:cs typeface="Inter" pitchFamily="34" charset="-120"/>
              </a:rPr>
              <a:t> Handles payment processing (integrating with the payment gateway).</a:t>
            </a:r>
            <a:endParaRPr lang="en-US" sz="850" dirty="0"/>
          </a:p>
        </p:txBody>
      </p:sp>
      <p:sp>
        <p:nvSpPr>
          <p:cNvPr id="43" name="Text 41"/>
          <p:cNvSpPr/>
          <p:nvPr/>
        </p:nvSpPr>
        <p:spPr>
          <a:xfrm>
            <a:off x="396835" y="11264622"/>
            <a:ext cx="2978110" cy="212646"/>
          </a:xfrm>
          <a:prstGeom prst="rect">
            <a:avLst/>
          </a:prstGeom>
          <a:noFill/>
          <a:ln/>
        </p:spPr>
        <p:txBody>
          <a:bodyPr wrap="none" lIns="0" tIns="0" rIns="0" bIns="0" rtlCol="0" anchor="t"/>
          <a:lstStyle/>
          <a:p>
            <a:pPr marL="0" indent="0">
              <a:lnSpc>
                <a:spcPts val="1650"/>
              </a:lnSpc>
              <a:buNone/>
            </a:pPr>
            <a:r>
              <a:rPr lang="en-US" sz="1300" b="1" kern="0" spc="-40" dirty="0">
                <a:solidFill>
                  <a:srgbClr val="000000"/>
                </a:solidFill>
                <a:latin typeface="Inter Bold" pitchFamily="34" charset="0"/>
                <a:ea typeface="Inter Bold" pitchFamily="34" charset="-122"/>
                <a:cs typeface="Inter Bold" pitchFamily="34" charset="-120"/>
              </a:rPr>
              <a:t>Benefits of Using MVC in Your Project:</a:t>
            </a:r>
            <a:endParaRPr lang="en-US" sz="1300" dirty="0"/>
          </a:p>
        </p:txBody>
      </p:sp>
      <p:sp>
        <p:nvSpPr>
          <p:cNvPr id="44" name="Text 42"/>
          <p:cNvSpPr/>
          <p:nvPr/>
        </p:nvSpPr>
        <p:spPr>
          <a:xfrm>
            <a:off x="396835" y="11647289"/>
            <a:ext cx="13836729" cy="181451"/>
          </a:xfrm>
          <a:prstGeom prst="rect">
            <a:avLst/>
          </a:prstGeom>
          <a:noFill/>
          <a:ln/>
        </p:spPr>
        <p:txBody>
          <a:bodyPr wrap="none" lIns="0" tIns="0" rIns="0" bIns="0" rtlCol="0" anchor="t"/>
          <a:lstStyle/>
          <a:p>
            <a:pPr marL="342900" indent="-342900" algn="l">
              <a:lnSpc>
                <a:spcPts val="1400"/>
              </a:lnSpc>
              <a:buSzPct val="100000"/>
              <a:buChar char="•"/>
            </a:pPr>
            <a:r>
              <a:rPr lang="en-US" sz="850" b="1" kern="0" spc="-18" dirty="0">
                <a:solidFill>
                  <a:srgbClr val="272525"/>
                </a:solidFill>
                <a:latin typeface="Inter" pitchFamily="34" charset="0"/>
                <a:ea typeface="Inter" pitchFamily="34" charset="-122"/>
                <a:cs typeface="Inter" pitchFamily="34" charset="-120"/>
              </a:rPr>
              <a:t>Separation of Concerns:</a:t>
            </a:r>
            <a:r>
              <a:rPr lang="en-US" sz="850" kern="0" spc="-18" dirty="0">
                <a:solidFill>
                  <a:srgbClr val="272525"/>
                </a:solidFill>
                <a:latin typeface="Inter" pitchFamily="34" charset="0"/>
                <a:ea typeface="Inter" pitchFamily="34" charset="-122"/>
                <a:cs typeface="Inter" pitchFamily="34" charset="-120"/>
              </a:rPr>
              <a:t> It allows you to separate the application logic (Model), user interface (View), and business processing (Controller), making your code easier to maintain and update.</a:t>
            </a:r>
            <a:endParaRPr lang="en-US" sz="850" dirty="0"/>
          </a:p>
        </p:txBody>
      </p:sp>
      <p:sp>
        <p:nvSpPr>
          <p:cNvPr id="45" name="Text 43"/>
          <p:cNvSpPr/>
          <p:nvPr/>
        </p:nvSpPr>
        <p:spPr>
          <a:xfrm>
            <a:off x="396835" y="11868388"/>
            <a:ext cx="13836729" cy="181451"/>
          </a:xfrm>
          <a:prstGeom prst="rect">
            <a:avLst/>
          </a:prstGeom>
          <a:noFill/>
          <a:ln/>
        </p:spPr>
        <p:txBody>
          <a:bodyPr wrap="none" lIns="0" tIns="0" rIns="0" bIns="0" rtlCol="0" anchor="t"/>
          <a:lstStyle/>
          <a:p>
            <a:pPr marL="342900" indent="-342900" algn="l">
              <a:lnSpc>
                <a:spcPts val="1400"/>
              </a:lnSpc>
              <a:buSzPct val="100000"/>
              <a:buChar char="•"/>
            </a:pPr>
            <a:r>
              <a:rPr lang="en-US" sz="850" b="1" kern="0" spc="-18" dirty="0">
                <a:solidFill>
                  <a:srgbClr val="272525"/>
                </a:solidFill>
                <a:latin typeface="Inter" pitchFamily="34" charset="0"/>
                <a:ea typeface="Inter" pitchFamily="34" charset="-122"/>
                <a:cs typeface="Inter" pitchFamily="34" charset="-120"/>
              </a:rPr>
              <a:t>Scalability:</a:t>
            </a:r>
            <a:r>
              <a:rPr lang="en-US" sz="850" kern="0" spc="-18" dirty="0">
                <a:solidFill>
                  <a:srgbClr val="272525"/>
                </a:solidFill>
                <a:latin typeface="Inter" pitchFamily="34" charset="0"/>
                <a:ea typeface="Inter" pitchFamily="34" charset="-122"/>
                <a:cs typeface="Inter" pitchFamily="34" charset="-120"/>
              </a:rPr>
              <a:t> As your project grows, it becomes easier to extend and scale the system by adding new features, such as adding new payment methods or integrating more security features.</a:t>
            </a:r>
            <a:endParaRPr lang="en-US" sz="850" dirty="0"/>
          </a:p>
        </p:txBody>
      </p:sp>
      <p:sp>
        <p:nvSpPr>
          <p:cNvPr id="46" name="Text 44"/>
          <p:cNvSpPr/>
          <p:nvPr/>
        </p:nvSpPr>
        <p:spPr>
          <a:xfrm>
            <a:off x="396835" y="12089487"/>
            <a:ext cx="13836729" cy="181451"/>
          </a:xfrm>
          <a:prstGeom prst="rect">
            <a:avLst/>
          </a:prstGeom>
          <a:noFill/>
          <a:ln/>
        </p:spPr>
        <p:txBody>
          <a:bodyPr wrap="none" lIns="0" tIns="0" rIns="0" bIns="0" rtlCol="0" anchor="t"/>
          <a:lstStyle/>
          <a:p>
            <a:pPr marL="342900" indent="-342900" algn="l">
              <a:lnSpc>
                <a:spcPts val="1400"/>
              </a:lnSpc>
              <a:buSzPct val="100000"/>
              <a:buChar char="•"/>
            </a:pPr>
            <a:r>
              <a:rPr lang="en-US" sz="850" b="1" kern="0" spc="-18" dirty="0">
                <a:solidFill>
                  <a:srgbClr val="272525"/>
                </a:solidFill>
                <a:latin typeface="Inter" pitchFamily="34" charset="0"/>
                <a:ea typeface="Inter" pitchFamily="34" charset="-122"/>
                <a:cs typeface="Inter" pitchFamily="34" charset="-120"/>
              </a:rPr>
              <a:t>Testability:</a:t>
            </a:r>
            <a:r>
              <a:rPr lang="en-US" sz="850" kern="0" spc="-18" dirty="0">
                <a:solidFill>
                  <a:srgbClr val="272525"/>
                </a:solidFill>
                <a:latin typeface="Inter" pitchFamily="34" charset="0"/>
                <a:ea typeface="Inter" pitchFamily="34" charset="-122"/>
                <a:cs typeface="Inter" pitchFamily="34" charset="-120"/>
              </a:rPr>
              <a:t> Since the components are decoupled, it becomes easier to write unit tests for each component (Model, View, and Controller) independently.</a:t>
            </a:r>
            <a:endParaRPr lang="en-US" sz="850" dirty="0"/>
          </a:p>
        </p:txBody>
      </p:sp>
      <p:sp>
        <p:nvSpPr>
          <p:cNvPr id="47" name="Text 45"/>
          <p:cNvSpPr/>
          <p:nvPr/>
        </p:nvSpPr>
        <p:spPr>
          <a:xfrm>
            <a:off x="396835" y="12440960"/>
            <a:ext cx="1701165" cy="212646"/>
          </a:xfrm>
          <a:prstGeom prst="rect">
            <a:avLst/>
          </a:prstGeom>
          <a:noFill/>
          <a:ln/>
        </p:spPr>
        <p:txBody>
          <a:bodyPr wrap="none" lIns="0" tIns="0" rIns="0" bIns="0" rtlCol="0" anchor="t"/>
          <a:lstStyle/>
          <a:p>
            <a:pPr marL="0" indent="0">
              <a:lnSpc>
                <a:spcPts val="1650"/>
              </a:lnSpc>
              <a:buNone/>
            </a:pPr>
            <a:r>
              <a:rPr lang="en-US" sz="1300" b="1" kern="0" spc="-40" dirty="0">
                <a:solidFill>
                  <a:srgbClr val="000000"/>
                </a:solidFill>
                <a:latin typeface="Inter Bold" pitchFamily="34" charset="0"/>
                <a:ea typeface="Inter Bold" pitchFamily="34" charset="-122"/>
                <a:cs typeface="Inter Bold" pitchFamily="34" charset="-120"/>
              </a:rPr>
              <a:t>Conclusion:</a:t>
            </a:r>
            <a:endParaRPr lang="en-US" sz="1300" dirty="0"/>
          </a:p>
        </p:txBody>
      </p:sp>
      <p:sp>
        <p:nvSpPr>
          <p:cNvPr id="48" name="Text 46"/>
          <p:cNvSpPr/>
          <p:nvPr/>
        </p:nvSpPr>
        <p:spPr>
          <a:xfrm>
            <a:off x="396835" y="12823627"/>
            <a:ext cx="13836729" cy="362903"/>
          </a:xfrm>
          <a:prstGeom prst="rect">
            <a:avLst/>
          </a:prstGeom>
          <a:noFill/>
          <a:ln/>
        </p:spPr>
        <p:txBody>
          <a:bodyPr wrap="square" lIns="0" tIns="0" rIns="0" bIns="0" rtlCol="0" anchor="t"/>
          <a:lstStyle/>
          <a:p>
            <a:pPr marL="0" indent="0">
              <a:lnSpc>
                <a:spcPts val="1400"/>
              </a:lnSpc>
              <a:buNone/>
            </a:pPr>
            <a:r>
              <a:rPr lang="en-US" sz="850" kern="0" spc="-18" dirty="0">
                <a:solidFill>
                  <a:srgbClr val="272525"/>
                </a:solidFill>
                <a:latin typeface="Inter" pitchFamily="34" charset="0"/>
                <a:ea typeface="Inter" pitchFamily="34" charset="-122"/>
                <a:cs typeface="Inter" pitchFamily="34" charset="-120"/>
              </a:rPr>
              <a:t>MVC is a good architectural choice for your </a:t>
            </a:r>
            <a:r>
              <a:rPr lang="en-US" sz="850" b="1" kern="0" spc="-18" dirty="0">
                <a:solidFill>
                  <a:srgbClr val="272525"/>
                </a:solidFill>
                <a:latin typeface="Inter" pitchFamily="34" charset="0"/>
                <a:ea typeface="Inter" pitchFamily="34" charset="-122"/>
                <a:cs typeface="Inter" pitchFamily="34" charset="-120"/>
              </a:rPr>
              <a:t>Parking Spot System</a:t>
            </a:r>
            <a:r>
              <a:rPr lang="en-US" sz="850" kern="0" spc="-18" dirty="0">
                <a:solidFill>
                  <a:srgbClr val="272525"/>
                </a:solidFill>
                <a:latin typeface="Inter" pitchFamily="34" charset="0"/>
                <a:ea typeface="Inter" pitchFamily="34" charset="-122"/>
                <a:cs typeface="Inter" pitchFamily="34" charset="-120"/>
              </a:rPr>
              <a:t>. It will allow you to manage different parts of the system independently (e.g., user interface, data management, and business logic), making it more maintainable, scalable, and easier to understand. You can implement it effectively by dividing your system's responsibilities according to the Model, View, and Controller components.</a:t>
            </a:r>
            <a:endParaRPr lang="en-US" sz="850" dirty="0"/>
          </a:p>
        </p:txBody>
      </p:sp>
      <p:sp>
        <p:nvSpPr>
          <p:cNvPr id="49" name="Rectangle 48">
            <a:extLst>
              <a:ext uri="{FF2B5EF4-FFF2-40B4-BE49-F238E27FC236}">
                <a16:creationId xmlns:a16="http://schemas.microsoft.com/office/drawing/2014/main" id="{34709DB5-DB12-44F7-BC0A-E9E1E578EDEF}"/>
              </a:ext>
            </a:extLst>
          </p:cNvPr>
          <p:cNvSpPr/>
          <p:nvPr/>
        </p:nvSpPr>
        <p:spPr>
          <a:xfrm>
            <a:off x="12549352" y="7630510"/>
            <a:ext cx="2081048" cy="5990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491014" y="385763"/>
            <a:ext cx="3507581" cy="438388"/>
          </a:xfrm>
          <a:prstGeom prst="rect">
            <a:avLst/>
          </a:prstGeom>
          <a:noFill/>
          <a:ln/>
        </p:spPr>
        <p:txBody>
          <a:bodyPr wrap="none" lIns="0" tIns="0" rIns="0" bIns="0" rtlCol="0" anchor="t"/>
          <a:lstStyle/>
          <a:p>
            <a:pPr marL="0" indent="0">
              <a:lnSpc>
                <a:spcPts val="3450"/>
              </a:lnSpc>
              <a:buNone/>
            </a:pPr>
            <a:r>
              <a:rPr lang="en-US" sz="2750" b="1" kern="0" spc="-83" dirty="0">
                <a:solidFill>
                  <a:srgbClr val="000000"/>
                </a:solidFill>
                <a:latin typeface="Inter Bold" pitchFamily="34" charset="0"/>
                <a:ea typeface="Inter Bold" pitchFamily="34" charset="-122"/>
                <a:cs typeface="Inter Bold" pitchFamily="34" charset="-120"/>
              </a:rPr>
              <a:t>Class Diagrams</a:t>
            </a:r>
            <a:endParaRPr lang="en-US" sz="2750" dirty="0"/>
          </a:p>
        </p:txBody>
      </p:sp>
      <p:pic>
        <p:nvPicPr>
          <p:cNvPr id="3" name="Image 0" descr="preencoded.png"/>
          <p:cNvPicPr>
            <a:picLocks noChangeAspect="1"/>
          </p:cNvPicPr>
          <p:nvPr/>
        </p:nvPicPr>
        <p:blipFill>
          <a:blip r:embed="rId3"/>
          <a:stretch>
            <a:fillRect/>
          </a:stretch>
        </p:blipFill>
        <p:spPr>
          <a:xfrm>
            <a:off x="4497348" y="1104662"/>
            <a:ext cx="5635585" cy="6740962"/>
          </a:xfrm>
          <a:prstGeom prst="rect">
            <a:avLst/>
          </a:prstGeom>
        </p:spPr>
      </p:pic>
      <p:sp>
        <p:nvSpPr>
          <p:cNvPr id="4" name="Rectangle 3">
            <a:extLst>
              <a:ext uri="{FF2B5EF4-FFF2-40B4-BE49-F238E27FC236}">
                <a16:creationId xmlns:a16="http://schemas.microsoft.com/office/drawing/2014/main" id="{2D66C3E6-A80C-461D-8AD9-04A2F39E0A15}"/>
              </a:ext>
            </a:extLst>
          </p:cNvPr>
          <p:cNvSpPr/>
          <p:nvPr/>
        </p:nvSpPr>
        <p:spPr>
          <a:xfrm>
            <a:off x="12549352" y="7630510"/>
            <a:ext cx="2081048" cy="5990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4030266" y="549950"/>
            <a:ext cx="6569750" cy="7129582"/>
          </a:xfrm>
          <a:prstGeom prst="rect">
            <a:avLst/>
          </a:prstGeom>
        </p:spPr>
      </p:pic>
      <p:sp>
        <p:nvSpPr>
          <p:cNvPr id="3" name="Rectangle 2">
            <a:extLst>
              <a:ext uri="{FF2B5EF4-FFF2-40B4-BE49-F238E27FC236}">
                <a16:creationId xmlns:a16="http://schemas.microsoft.com/office/drawing/2014/main" id="{7D4C8B91-397D-4758-9BEA-7EFE1EB89B59}"/>
              </a:ext>
            </a:extLst>
          </p:cNvPr>
          <p:cNvSpPr/>
          <p:nvPr/>
        </p:nvSpPr>
        <p:spPr>
          <a:xfrm>
            <a:off x="12549352" y="7630510"/>
            <a:ext cx="2081048" cy="5990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396835" y="311825"/>
            <a:ext cx="2835235" cy="354330"/>
          </a:xfrm>
          <a:prstGeom prst="rect">
            <a:avLst/>
          </a:prstGeom>
          <a:noFill/>
          <a:ln/>
        </p:spPr>
        <p:txBody>
          <a:bodyPr wrap="none" lIns="0" tIns="0" rIns="0" bIns="0" rtlCol="0" anchor="t"/>
          <a:lstStyle/>
          <a:p>
            <a:pPr marL="0" indent="0">
              <a:lnSpc>
                <a:spcPts val="2750"/>
              </a:lnSpc>
              <a:buNone/>
            </a:pPr>
            <a:r>
              <a:rPr lang="en-US" sz="2200" b="1" kern="0" spc="-67" dirty="0">
                <a:solidFill>
                  <a:srgbClr val="000000"/>
                </a:solidFill>
                <a:latin typeface="Inter Bold" pitchFamily="34" charset="0"/>
                <a:ea typeface="Inter Bold" pitchFamily="34" charset="-122"/>
                <a:cs typeface="Inter Bold" pitchFamily="34" charset="-120"/>
              </a:rPr>
              <a:t>Sequence Diagram</a:t>
            </a:r>
            <a:endParaRPr lang="en-US" sz="2200" dirty="0"/>
          </a:p>
        </p:txBody>
      </p:sp>
      <p:pic>
        <p:nvPicPr>
          <p:cNvPr id="3" name="Image 0" descr="preencoded.png"/>
          <p:cNvPicPr>
            <a:picLocks noChangeAspect="1"/>
          </p:cNvPicPr>
          <p:nvPr/>
        </p:nvPicPr>
        <p:blipFill>
          <a:blip r:embed="rId3"/>
          <a:stretch>
            <a:fillRect/>
          </a:stretch>
        </p:blipFill>
        <p:spPr>
          <a:xfrm>
            <a:off x="4766548" y="892969"/>
            <a:ext cx="5097304" cy="10380940"/>
          </a:xfrm>
          <a:prstGeom prst="rect">
            <a:avLst/>
          </a:prstGeom>
        </p:spPr>
      </p:pic>
      <p:sp>
        <p:nvSpPr>
          <p:cNvPr id="4" name="Rectangle 3">
            <a:extLst>
              <a:ext uri="{FF2B5EF4-FFF2-40B4-BE49-F238E27FC236}">
                <a16:creationId xmlns:a16="http://schemas.microsoft.com/office/drawing/2014/main" id="{87858DCA-C6BA-4D26-9AE0-ED9F6A9A61CE}"/>
              </a:ext>
            </a:extLst>
          </p:cNvPr>
          <p:cNvSpPr/>
          <p:nvPr/>
        </p:nvSpPr>
        <p:spPr>
          <a:xfrm>
            <a:off x="12549352" y="7630510"/>
            <a:ext cx="2081048" cy="5990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TotalTime>
  <Words>1380</Words>
  <Application>Microsoft Office PowerPoint</Application>
  <PresentationFormat>Custom</PresentationFormat>
  <Paragraphs>134</Paragraphs>
  <Slides>17</Slides>
  <Notes>17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Arial</vt:lpstr>
      <vt:lpstr>Calibri</vt:lpstr>
      <vt:lpstr>Inter</vt:lpstr>
      <vt:lpstr>Inter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Rizwan Haider</cp:lastModifiedBy>
  <cp:revision>2</cp:revision>
  <dcterms:created xsi:type="dcterms:W3CDTF">2025-01-22T00:13:07Z</dcterms:created>
  <dcterms:modified xsi:type="dcterms:W3CDTF">2025-01-22T00:19:32Z</dcterms:modified>
</cp:coreProperties>
</file>